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96" r:id="rId3"/>
    <p:sldId id="358" r:id="rId4"/>
    <p:sldId id="363" r:id="rId5"/>
    <p:sldId id="359" r:id="rId6"/>
    <p:sldId id="361" r:id="rId7"/>
    <p:sldId id="364" r:id="rId8"/>
    <p:sldId id="365" r:id="rId9"/>
    <p:sldId id="360" r:id="rId10"/>
    <p:sldId id="366" r:id="rId11"/>
    <p:sldId id="367" r:id="rId12"/>
    <p:sldId id="368" r:id="rId13"/>
    <p:sldId id="369" r:id="rId14"/>
    <p:sldId id="362" r:id="rId15"/>
    <p:sldId id="370" r:id="rId16"/>
    <p:sldId id="398" r:id="rId17"/>
    <p:sldId id="371" r:id="rId18"/>
    <p:sldId id="373" r:id="rId19"/>
    <p:sldId id="372" r:id="rId20"/>
    <p:sldId id="374" r:id="rId21"/>
    <p:sldId id="375" r:id="rId22"/>
    <p:sldId id="376" r:id="rId23"/>
    <p:sldId id="377" r:id="rId24"/>
    <p:sldId id="378" r:id="rId25"/>
    <p:sldId id="379" r:id="rId26"/>
    <p:sldId id="389" r:id="rId27"/>
    <p:sldId id="380" r:id="rId28"/>
    <p:sldId id="382" r:id="rId29"/>
    <p:sldId id="381" r:id="rId30"/>
    <p:sldId id="383" r:id="rId31"/>
    <p:sldId id="395" r:id="rId32"/>
    <p:sldId id="396" r:id="rId33"/>
    <p:sldId id="400" r:id="rId34"/>
    <p:sldId id="390" r:id="rId35"/>
    <p:sldId id="391" r:id="rId36"/>
    <p:sldId id="392" r:id="rId37"/>
    <p:sldId id="408" r:id="rId38"/>
    <p:sldId id="386" r:id="rId39"/>
    <p:sldId id="407" r:id="rId40"/>
    <p:sldId id="387" r:id="rId41"/>
    <p:sldId id="409" r:id="rId42"/>
    <p:sldId id="405" r:id="rId43"/>
    <p:sldId id="404" r:id="rId44"/>
    <p:sldId id="406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20" r:id="rId53"/>
    <p:sldId id="418" r:id="rId54"/>
    <p:sldId id="422" r:id="rId55"/>
    <p:sldId id="35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F31"/>
    <a:srgbClr val="12A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97" autoAdjust="0"/>
  </p:normalViewPr>
  <p:slideViewPr>
    <p:cSldViewPr>
      <p:cViewPr varScale="1">
        <p:scale>
          <a:sx n="104" d="100"/>
          <a:sy n="104" d="100"/>
        </p:scale>
        <p:origin x="-1740" y="-78"/>
      </p:cViewPr>
      <p:guideLst>
        <p:guide orient="horz" pos="2160"/>
        <p:guide orient="horz" pos="4020"/>
        <p:guide orient="horz"/>
        <p:guide orient="horz" pos="4319"/>
        <p:guide pos="2880"/>
        <p:guide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E9801-EE30-49CD-9E2D-5CB4751E2FD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28762-7E6A-4189-BC37-904D2F74A872}">
      <dgm:prSet phldrT="[Текст]"/>
      <dgm:spPr/>
      <dgm:t>
        <a:bodyPr/>
        <a:lstStyle/>
        <a:p>
          <a:r>
            <a:rPr lang="ru-RU" dirty="0" smtClean="0"/>
            <a:t>Личный кабинет</a:t>
          </a:r>
          <a:endParaRPr lang="ru-RU" dirty="0"/>
        </a:p>
      </dgm:t>
    </dgm:pt>
    <dgm:pt modelId="{40720E49-D2E6-4C0D-A8CB-59D0F548103B}" type="parTrans" cxnId="{EF0734B6-F455-4783-AB20-E29080DC6C62}">
      <dgm:prSet/>
      <dgm:spPr/>
      <dgm:t>
        <a:bodyPr/>
        <a:lstStyle/>
        <a:p>
          <a:endParaRPr lang="ru-RU"/>
        </a:p>
      </dgm:t>
    </dgm:pt>
    <dgm:pt modelId="{98C013B0-ADF2-494D-AAAF-60968E2BFF6F}" type="sibTrans" cxnId="{EF0734B6-F455-4783-AB20-E29080DC6C62}">
      <dgm:prSet/>
      <dgm:spPr/>
      <dgm:t>
        <a:bodyPr/>
        <a:lstStyle/>
        <a:p>
          <a:endParaRPr lang="ru-RU"/>
        </a:p>
      </dgm:t>
    </dgm:pt>
    <dgm:pt modelId="{3D54C909-9604-4D99-9D6F-C82C99E36660}">
      <dgm:prSet phldrT="[Текст]"/>
      <dgm:spPr/>
      <dgm:t>
        <a:bodyPr/>
        <a:lstStyle/>
        <a:p>
          <a:r>
            <a:rPr lang="ru-RU" dirty="0" smtClean="0"/>
            <a:t>Услуга 1</a:t>
          </a:r>
          <a:endParaRPr lang="ru-RU" dirty="0"/>
        </a:p>
      </dgm:t>
    </dgm:pt>
    <dgm:pt modelId="{D7672580-3680-4977-BEA7-64BABE605A13}" type="parTrans" cxnId="{A0A59647-5C3D-479D-BAFE-1067CB8696D4}">
      <dgm:prSet/>
      <dgm:spPr/>
      <dgm:t>
        <a:bodyPr/>
        <a:lstStyle/>
        <a:p>
          <a:endParaRPr lang="ru-RU"/>
        </a:p>
      </dgm:t>
    </dgm:pt>
    <dgm:pt modelId="{F3D70C5C-95D3-49F3-BE05-2B96131F3CB6}" type="sibTrans" cxnId="{A0A59647-5C3D-479D-BAFE-1067CB8696D4}">
      <dgm:prSet/>
      <dgm:spPr/>
      <dgm:t>
        <a:bodyPr/>
        <a:lstStyle/>
        <a:p>
          <a:endParaRPr lang="ru-RU"/>
        </a:p>
      </dgm:t>
    </dgm:pt>
    <dgm:pt modelId="{AC3FA0F6-2EDA-4E11-8099-6D4DDF2620C0}">
      <dgm:prSet phldrT="[Текст]"/>
      <dgm:spPr/>
      <dgm:t>
        <a:bodyPr/>
        <a:lstStyle/>
        <a:p>
          <a:r>
            <a:rPr lang="ru-RU" dirty="0" smtClean="0"/>
            <a:t>Услуга 2</a:t>
          </a:r>
          <a:endParaRPr lang="ru-RU" dirty="0"/>
        </a:p>
      </dgm:t>
    </dgm:pt>
    <dgm:pt modelId="{DE986EB0-26D6-44C2-9876-17B39F9451A5}" type="parTrans" cxnId="{349803AF-DEBD-45AD-A29F-72C6EF7B176F}">
      <dgm:prSet/>
      <dgm:spPr/>
      <dgm:t>
        <a:bodyPr/>
        <a:lstStyle/>
        <a:p>
          <a:endParaRPr lang="ru-RU"/>
        </a:p>
      </dgm:t>
    </dgm:pt>
    <dgm:pt modelId="{D2984A27-B2EA-48AA-8811-67F7E3253AA9}" type="sibTrans" cxnId="{349803AF-DEBD-45AD-A29F-72C6EF7B176F}">
      <dgm:prSet/>
      <dgm:spPr/>
      <dgm:t>
        <a:bodyPr/>
        <a:lstStyle/>
        <a:p>
          <a:endParaRPr lang="ru-RU"/>
        </a:p>
      </dgm:t>
    </dgm:pt>
    <dgm:pt modelId="{E4A460F1-EFE8-429E-B607-FDF53294C80E}">
      <dgm:prSet phldrT="[Текст]"/>
      <dgm:spPr/>
      <dgm:t>
        <a:bodyPr/>
        <a:lstStyle/>
        <a:p>
          <a:r>
            <a:rPr lang="ru-RU" dirty="0" smtClean="0"/>
            <a:t>Информация</a:t>
          </a:r>
          <a:endParaRPr lang="ru-RU" dirty="0"/>
        </a:p>
      </dgm:t>
    </dgm:pt>
    <dgm:pt modelId="{83E1D590-D08D-453B-B404-EB45469324E6}" type="parTrans" cxnId="{4D911D1E-EABD-4F9B-84CD-C774156BFC2B}">
      <dgm:prSet/>
      <dgm:spPr/>
      <dgm:t>
        <a:bodyPr/>
        <a:lstStyle/>
        <a:p>
          <a:endParaRPr lang="ru-RU"/>
        </a:p>
      </dgm:t>
    </dgm:pt>
    <dgm:pt modelId="{A7735024-090F-4A5A-9AAB-766126317F57}" type="sibTrans" cxnId="{4D911D1E-EABD-4F9B-84CD-C774156BFC2B}">
      <dgm:prSet/>
      <dgm:spPr/>
      <dgm:t>
        <a:bodyPr/>
        <a:lstStyle/>
        <a:p>
          <a:endParaRPr lang="ru-RU"/>
        </a:p>
      </dgm:t>
    </dgm:pt>
    <dgm:pt modelId="{9977D85C-1EB5-46C1-ADAB-2C3C3DE3B019}">
      <dgm:prSet phldrT="[Текст]"/>
      <dgm:spPr/>
      <dgm:t>
        <a:bodyPr/>
        <a:lstStyle/>
        <a:p>
          <a:r>
            <a:rPr lang="ru-RU" dirty="0" smtClean="0"/>
            <a:t>Услуга 3</a:t>
          </a:r>
          <a:endParaRPr lang="ru-RU" dirty="0"/>
        </a:p>
      </dgm:t>
    </dgm:pt>
    <dgm:pt modelId="{1C5BF8C6-69E5-4A73-9E83-349BEBFC1F66}" type="parTrans" cxnId="{D0553DEE-CE28-4945-A6ED-073059E24E45}">
      <dgm:prSet/>
      <dgm:spPr/>
      <dgm:t>
        <a:bodyPr/>
        <a:lstStyle/>
        <a:p>
          <a:endParaRPr lang="ru-RU"/>
        </a:p>
      </dgm:t>
    </dgm:pt>
    <dgm:pt modelId="{C34DD3B7-D2CA-4997-8357-343323490FC6}" type="sibTrans" cxnId="{D0553DEE-CE28-4945-A6ED-073059E24E45}">
      <dgm:prSet/>
      <dgm:spPr/>
      <dgm:t>
        <a:bodyPr/>
        <a:lstStyle/>
        <a:p>
          <a:endParaRPr lang="ru-RU"/>
        </a:p>
      </dgm:t>
    </dgm:pt>
    <dgm:pt modelId="{AA4F2285-A2D9-4182-B2EF-BA057309BC93}">
      <dgm:prSet phldrT="[Текст]"/>
      <dgm:spPr/>
      <dgm:t>
        <a:bodyPr/>
        <a:lstStyle/>
        <a:p>
          <a:r>
            <a:rPr lang="ru-RU" dirty="0" smtClean="0"/>
            <a:t>Новости</a:t>
          </a:r>
          <a:endParaRPr lang="ru-RU" dirty="0"/>
        </a:p>
      </dgm:t>
    </dgm:pt>
    <dgm:pt modelId="{AB69D5B1-DA91-46E2-B53E-8038DC30C042}" type="parTrans" cxnId="{22E0F797-537F-417F-8A77-160179889B1B}">
      <dgm:prSet/>
      <dgm:spPr/>
      <dgm:t>
        <a:bodyPr/>
        <a:lstStyle/>
        <a:p>
          <a:endParaRPr lang="ru-RU"/>
        </a:p>
      </dgm:t>
    </dgm:pt>
    <dgm:pt modelId="{1A11BBC3-69A0-4383-8064-FA22DB28D92C}" type="sibTrans" cxnId="{22E0F797-537F-417F-8A77-160179889B1B}">
      <dgm:prSet/>
      <dgm:spPr/>
      <dgm:t>
        <a:bodyPr/>
        <a:lstStyle/>
        <a:p>
          <a:endParaRPr lang="ru-RU"/>
        </a:p>
      </dgm:t>
    </dgm:pt>
    <dgm:pt modelId="{0415D1A6-1748-4B51-81A8-1C6AACC07F19}">
      <dgm:prSet phldrT="[Текст]"/>
      <dgm:spPr/>
      <dgm:t>
        <a:bodyPr/>
        <a:lstStyle/>
        <a:p>
          <a:r>
            <a:rPr lang="ru-RU" dirty="0" smtClean="0"/>
            <a:t>Мои полисы</a:t>
          </a:r>
          <a:endParaRPr lang="ru-RU" dirty="0"/>
        </a:p>
      </dgm:t>
    </dgm:pt>
    <dgm:pt modelId="{6957B21F-FD35-4C4F-AE29-FAAD8310A526}" type="parTrans" cxnId="{ABF2B3FD-B8B9-41EA-8786-29FC606CED24}">
      <dgm:prSet/>
      <dgm:spPr/>
      <dgm:t>
        <a:bodyPr/>
        <a:lstStyle/>
        <a:p>
          <a:endParaRPr lang="ru-RU"/>
        </a:p>
      </dgm:t>
    </dgm:pt>
    <dgm:pt modelId="{6463DEEB-2DC5-41A0-9290-33F4E955B1E6}" type="sibTrans" cxnId="{ABF2B3FD-B8B9-41EA-8786-29FC606CED24}">
      <dgm:prSet/>
      <dgm:spPr/>
      <dgm:t>
        <a:bodyPr/>
        <a:lstStyle/>
        <a:p>
          <a:endParaRPr lang="ru-RU"/>
        </a:p>
      </dgm:t>
    </dgm:pt>
    <dgm:pt modelId="{67B0460B-CC89-40C6-B58F-F087850FD1C2}" type="pres">
      <dgm:prSet presAssocID="{3F3E9801-EE30-49CD-9E2D-5CB4751E2F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67996A-2927-42C6-A4BE-BA93F9C9F2A2}" type="pres">
      <dgm:prSet presAssocID="{BB328762-7E6A-4189-BC37-904D2F74A872}" presName="singleCycle" presStyleCnt="0"/>
      <dgm:spPr/>
    </dgm:pt>
    <dgm:pt modelId="{36799387-B379-4873-B2CD-F6887A0E1403}" type="pres">
      <dgm:prSet presAssocID="{BB328762-7E6A-4189-BC37-904D2F74A872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B001E84-8C2E-4597-A1A3-26809612989D}" type="pres">
      <dgm:prSet presAssocID="{D7672580-3680-4977-BEA7-64BABE605A13}" presName="Name56" presStyleLbl="parChTrans1D2" presStyleIdx="0" presStyleCnt="6"/>
      <dgm:spPr/>
      <dgm:t>
        <a:bodyPr/>
        <a:lstStyle/>
        <a:p>
          <a:endParaRPr lang="ru-RU"/>
        </a:p>
      </dgm:t>
    </dgm:pt>
    <dgm:pt modelId="{1CFE6A02-5DBD-41DD-BA0D-5145420C4384}" type="pres">
      <dgm:prSet presAssocID="{3D54C909-9604-4D99-9D6F-C82C99E36660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009E7-1D41-4C82-8F41-A46964AB26E7}" type="pres">
      <dgm:prSet presAssocID="{DE986EB0-26D6-44C2-9876-17B39F9451A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F5E3DEF6-8647-4AE4-94A0-C816BC4D7634}" type="pres">
      <dgm:prSet presAssocID="{AC3FA0F6-2EDA-4E11-8099-6D4DDF2620C0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CE205-98BF-4A4D-8F1B-4E24B7ECA254}" type="pres">
      <dgm:prSet presAssocID="{83E1D590-D08D-453B-B404-EB45469324E6}" presName="Name56" presStyleLbl="parChTrans1D2" presStyleIdx="2" presStyleCnt="6"/>
      <dgm:spPr/>
      <dgm:t>
        <a:bodyPr/>
        <a:lstStyle/>
        <a:p>
          <a:endParaRPr lang="ru-RU"/>
        </a:p>
      </dgm:t>
    </dgm:pt>
    <dgm:pt modelId="{11EB90D2-ED33-4743-8B48-7055AA5E1153}" type="pres">
      <dgm:prSet presAssocID="{E4A460F1-EFE8-429E-B607-FDF53294C80E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22777-BAE8-4169-BA22-C0EE23A12DCA}" type="pres">
      <dgm:prSet presAssocID="{1C5BF8C6-69E5-4A73-9E83-349BEBFC1F66}" presName="Name56" presStyleLbl="parChTrans1D2" presStyleIdx="3" presStyleCnt="6"/>
      <dgm:spPr/>
      <dgm:t>
        <a:bodyPr/>
        <a:lstStyle/>
        <a:p>
          <a:endParaRPr lang="ru-RU"/>
        </a:p>
      </dgm:t>
    </dgm:pt>
    <dgm:pt modelId="{FFC47E2D-9750-4902-ABCD-056F353A9656}" type="pres">
      <dgm:prSet presAssocID="{9977D85C-1EB5-46C1-ADAB-2C3C3DE3B019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38AC-BE7A-4D30-99D1-C9D9D5BE760A}" type="pres">
      <dgm:prSet presAssocID="{AB69D5B1-DA91-46E2-B53E-8038DC30C042}" presName="Name56" presStyleLbl="parChTrans1D2" presStyleIdx="4" presStyleCnt="6"/>
      <dgm:spPr/>
      <dgm:t>
        <a:bodyPr/>
        <a:lstStyle/>
        <a:p>
          <a:endParaRPr lang="ru-RU"/>
        </a:p>
      </dgm:t>
    </dgm:pt>
    <dgm:pt modelId="{F455FB17-A025-47E6-A39F-7968AB45A50F}" type="pres">
      <dgm:prSet presAssocID="{AA4F2285-A2D9-4182-B2EF-BA057309BC93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7E216-72E2-49B3-AD33-32561F9E832E}" type="pres">
      <dgm:prSet presAssocID="{6957B21F-FD35-4C4F-AE29-FAAD8310A526}" presName="Name56" presStyleLbl="parChTrans1D2" presStyleIdx="5" presStyleCnt="6"/>
      <dgm:spPr/>
      <dgm:t>
        <a:bodyPr/>
        <a:lstStyle/>
        <a:p>
          <a:endParaRPr lang="ru-RU"/>
        </a:p>
      </dgm:t>
    </dgm:pt>
    <dgm:pt modelId="{DD13FB8B-08EC-436E-B9F6-4F5185AB99A1}" type="pres">
      <dgm:prSet presAssocID="{0415D1A6-1748-4B51-81A8-1C6AACC07F19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734B6-F455-4783-AB20-E29080DC6C62}" srcId="{3F3E9801-EE30-49CD-9E2D-5CB4751E2FDD}" destId="{BB328762-7E6A-4189-BC37-904D2F74A872}" srcOrd="0" destOrd="0" parTransId="{40720E49-D2E6-4C0D-A8CB-59D0F548103B}" sibTransId="{98C013B0-ADF2-494D-AAAF-60968E2BFF6F}"/>
    <dgm:cxn modelId="{852E7454-A617-44B6-A5AA-785B6EF890D8}" type="presOf" srcId="{3F3E9801-EE30-49CD-9E2D-5CB4751E2FDD}" destId="{67B0460B-CC89-40C6-B58F-F087850FD1C2}" srcOrd="0" destOrd="0" presId="urn:microsoft.com/office/officeart/2008/layout/RadialCluster"/>
    <dgm:cxn modelId="{517C6CCA-88A7-4F52-B9D9-12C123F06EA4}" type="presOf" srcId="{9977D85C-1EB5-46C1-ADAB-2C3C3DE3B019}" destId="{FFC47E2D-9750-4902-ABCD-056F353A9656}" srcOrd="0" destOrd="0" presId="urn:microsoft.com/office/officeart/2008/layout/RadialCluster"/>
    <dgm:cxn modelId="{96F19BA9-FF5E-4987-A486-EC9784A4D6D5}" type="presOf" srcId="{BB328762-7E6A-4189-BC37-904D2F74A872}" destId="{36799387-B379-4873-B2CD-F6887A0E1403}" srcOrd="0" destOrd="0" presId="urn:microsoft.com/office/officeart/2008/layout/RadialCluster"/>
    <dgm:cxn modelId="{A0A59647-5C3D-479D-BAFE-1067CB8696D4}" srcId="{BB328762-7E6A-4189-BC37-904D2F74A872}" destId="{3D54C909-9604-4D99-9D6F-C82C99E36660}" srcOrd="0" destOrd="0" parTransId="{D7672580-3680-4977-BEA7-64BABE605A13}" sibTransId="{F3D70C5C-95D3-49F3-BE05-2B96131F3CB6}"/>
    <dgm:cxn modelId="{ABF2B3FD-B8B9-41EA-8786-29FC606CED24}" srcId="{BB328762-7E6A-4189-BC37-904D2F74A872}" destId="{0415D1A6-1748-4B51-81A8-1C6AACC07F19}" srcOrd="5" destOrd="0" parTransId="{6957B21F-FD35-4C4F-AE29-FAAD8310A526}" sibTransId="{6463DEEB-2DC5-41A0-9290-33F4E955B1E6}"/>
    <dgm:cxn modelId="{600521B5-E8D2-45CC-9550-69599805811B}" type="presOf" srcId="{1C5BF8C6-69E5-4A73-9E83-349BEBFC1F66}" destId="{8CA22777-BAE8-4169-BA22-C0EE23A12DCA}" srcOrd="0" destOrd="0" presId="urn:microsoft.com/office/officeart/2008/layout/RadialCluster"/>
    <dgm:cxn modelId="{99207F1D-10E7-47B5-ADC5-1B2AD448C8CF}" type="presOf" srcId="{D7672580-3680-4977-BEA7-64BABE605A13}" destId="{0B001E84-8C2E-4597-A1A3-26809612989D}" srcOrd="0" destOrd="0" presId="urn:microsoft.com/office/officeart/2008/layout/RadialCluster"/>
    <dgm:cxn modelId="{C53BD30D-50FF-4EE4-A01D-FA92DB7277D4}" type="presOf" srcId="{0415D1A6-1748-4B51-81A8-1C6AACC07F19}" destId="{DD13FB8B-08EC-436E-B9F6-4F5185AB99A1}" srcOrd="0" destOrd="0" presId="urn:microsoft.com/office/officeart/2008/layout/RadialCluster"/>
    <dgm:cxn modelId="{349803AF-DEBD-45AD-A29F-72C6EF7B176F}" srcId="{BB328762-7E6A-4189-BC37-904D2F74A872}" destId="{AC3FA0F6-2EDA-4E11-8099-6D4DDF2620C0}" srcOrd="1" destOrd="0" parTransId="{DE986EB0-26D6-44C2-9876-17B39F9451A5}" sibTransId="{D2984A27-B2EA-48AA-8811-67F7E3253AA9}"/>
    <dgm:cxn modelId="{4D911D1E-EABD-4F9B-84CD-C774156BFC2B}" srcId="{BB328762-7E6A-4189-BC37-904D2F74A872}" destId="{E4A460F1-EFE8-429E-B607-FDF53294C80E}" srcOrd="2" destOrd="0" parTransId="{83E1D590-D08D-453B-B404-EB45469324E6}" sibTransId="{A7735024-090F-4A5A-9AAB-766126317F57}"/>
    <dgm:cxn modelId="{22E0F797-537F-417F-8A77-160179889B1B}" srcId="{BB328762-7E6A-4189-BC37-904D2F74A872}" destId="{AA4F2285-A2D9-4182-B2EF-BA057309BC93}" srcOrd="4" destOrd="0" parTransId="{AB69D5B1-DA91-46E2-B53E-8038DC30C042}" sibTransId="{1A11BBC3-69A0-4383-8064-FA22DB28D92C}"/>
    <dgm:cxn modelId="{05ECE5DE-AE48-4838-99E8-B09D9CCAE57E}" type="presOf" srcId="{AA4F2285-A2D9-4182-B2EF-BA057309BC93}" destId="{F455FB17-A025-47E6-A39F-7968AB45A50F}" srcOrd="0" destOrd="0" presId="urn:microsoft.com/office/officeart/2008/layout/RadialCluster"/>
    <dgm:cxn modelId="{38775958-53CD-4FF5-99A7-1BA3F410CD42}" type="presOf" srcId="{DE986EB0-26D6-44C2-9876-17B39F9451A5}" destId="{302009E7-1D41-4C82-8F41-A46964AB26E7}" srcOrd="0" destOrd="0" presId="urn:microsoft.com/office/officeart/2008/layout/RadialCluster"/>
    <dgm:cxn modelId="{AA3C3A3D-7DD4-4AFD-883B-B12D940CE285}" type="presOf" srcId="{83E1D590-D08D-453B-B404-EB45469324E6}" destId="{497CE205-98BF-4A4D-8F1B-4E24B7ECA254}" srcOrd="0" destOrd="0" presId="urn:microsoft.com/office/officeart/2008/layout/RadialCluster"/>
    <dgm:cxn modelId="{1840AFBC-BA57-44EB-A170-DD5A3CA63634}" type="presOf" srcId="{AB69D5B1-DA91-46E2-B53E-8038DC30C042}" destId="{850538AC-BE7A-4D30-99D1-C9D9D5BE760A}" srcOrd="0" destOrd="0" presId="urn:microsoft.com/office/officeart/2008/layout/RadialCluster"/>
    <dgm:cxn modelId="{4DAD6723-1AB1-4750-8C62-D689EEB8D661}" type="presOf" srcId="{3D54C909-9604-4D99-9D6F-C82C99E36660}" destId="{1CFE6A02-5DBD-41DD-BA0D-5145420C4384}" srcOrd="0" destOrd="0" presId="urn:microsoft.com/office/officeart/2008/layout/RadialCluster"/>
    <dgm:cxn modelId="{67B9939A-8763-4996-9B65-16385F55E2E8}" type="presOf" srcId="{E4A460F1-EFE8-429E-B607-FDF53294C80E}" destId="{11EB90D2-ED33-4743-8B48-7055AA5E1153}" srcOrd="0" destOrd="0" presId="urn:microsoft.com/office/officeart/2008/layout/RadialCluster"/>
    <dgm:cxn modelId="{85715936-0E77-43FE-8C4D-9DDF13502ED6}" type="presOf" srcId="{6957B21F-FD35-4C4F-AE29-FAAD8310A526}" destId="{7E07E216-72E2-49B3-AD33-32561F9E832E}" srcOrd="0" destOrd="0" presId="urn:microsoft.com/office/officeart/2008/layout/RadialCluster"/>
    <dgm:cxn modelId="{5B91ECE5-FF8D-42C6-BBE1-29B67A5EB624}" type="presOf" srcId="{AC3FA0F6-2EDA-4E11-8099-6D4DDF2620C0}" destId="{F5E3DEF6-8647-4AE4-94A0-C816BC4D7634}" srcOrd="0" destOrd="0" presId="urn:microsoft.com/office/officeart/2008/layout/RadialCluster"/>
    <dgm:cxn modelId="{D0553DEE-CE28-4945-A6ED-073059E24E45}" srcId="{BB328762-7E6A-4189-BC37-904D2F74A872}" destId="{9977D85C-1EB5-46C1-ADAB-2C3C3DE3B019}" srcOrd="3" destOrd="0" parTransId="{1C5BF8C6-69E5-4A73-9E83-349BEBFC1F66}" sibTransId="{C34DD3B7-D2CA-4997-8357-343323490FC6}"/>
    <dgm:cxn modelId="{4CF92704-EF0A-4C06-B48D-BD61F3C1090D}" type="presParOf" srcId="{67B0460B-CC89-40C6-B58F-F087850FD1C2}" destId="{6967996A-2927-42C6-A4BE-BA93F9C9F2A2}" srcOrd="0" destOrd="0" presId="urn:microsoft.com/office/officeart/2008/layout/RadialCluster"/>
    <dgm:cxn modelId="{E4805480-44BB-4C9F-AC29-5B510FB923EA}" type="presParOf" srcId="{6967996A-2927-42C6-A4BE-BA93F9C9F2A2}" destId="{36799387-B379-4873-B2CD-F6887A0E1403}" srcOrd="0" destOrd="0" presId="urn:microsoft.com/office/officeart/2008/layout/RadialCluster"/>
    <dgm:cxn modelId="{1C980C1E-6FE4-494C-AA07-702D12B90AE5}" type="presParOf" srcId="{6967996A-2927-42C6-A4BE-BA93F9C9F2A2}" destId="{0B001E84-8C2E-4597-A1A3-26809612989D}" srcOrd="1" destOrd="0" presId="urn:microsoft.com/office/officeart/2008/layout/RadialCluster"/>
    <dgm:cxn modelId="{A19D814C-C1A2-4444-9F97-B869FEEF76FE}" type="presParOf" srcId="{6967996A-2927-42C6-A4BE-BA93F9C9F2A2}" destId="{1CFE6A02-5DBD-41DD-BA0D-5145420C4384}" srcOrd="2" destOrd="0" presId="urn:microsoft.com/office/officeart/2008/layout/RadialCluster"/>
    <dgm:cxn modelId="{00383E8E-C12F-4E9E-87C4-564A01434D91}" type="presParOf" srcId="{6967996A-2927-42C6-A4BE-BA93F9C9F2A2}" destId="{302009E7-1D41-4C82-8F41-A46964AB26E7}" srcOrd="3" destOrd="0" presId="urn:microsoft.com/office/officeart/2008/layout/RadialCluster"/>
    <dgm:cxn modelId="{7DD0BABC-9933-4C43-96F7-E2D2167E3241}" type="presParOf" srcId="{6967996A-2927-42C6-A4BE-BA93F9C9F2A2}" destId="{F5E3DEF6-8647-4AE4-94A0-C816BC4D7634}" srcOrd="4" destOrd="0" presId="urn:microsoft.com/office/officeart/2008/layout/RadialCluster"/>
    <dgm:cxn modelId="{317BCD50-B624-492D-987F-6B60C506BEB6}" type="presParOf" srcId="{6967996A-2927-42C6-A4BE-BA93F9C9F2A2}" destId="{497CE205-98BF-4A4D-8F1B-4E24B7ECA254}" srcOrd="5" destOrd="0" presId="urn:microsoft.com/office/officeart/2008/layout/RadialCluster"/>
    <dgm:cxn modelId="{5E9E34F4-B0D3-4B33-8F01-A928C3D389CC}" type="presParOf" srcId="{6967996A-2927-42C6-A4BE-BA93F9C9F2A2}" destId="{11EB90D2-ED33-4743-8B48-7055AA5E1153}" srcOrd="6" destOrd="0" presId="urn:microsoft.com/office/officeart/2008/layout/RadialCluster"/>
    <dgm:cxn modelId="{976DFE91-8C54-41CD-9F64-7DAFB9AF948E}" type="presParOf" srcId="{6967996A-2927-42C6-A4BE-BA93F9C9F2A2}" destId="{8CA22777-BAE8-4169-BA22-C0EE23A12DCA}" srcOrd="7" destOrd="0" presId="urn:microsoft.com/office/officeart/2008/layout/RadialCluster"/>
    <dgm:cxn modelId="{71ECFA39-38A5-4E03-9C13-B45117FA9772}" type="presParOf" srcId="{6967996A-2927-42C6-A4BE-BA93F9C9F2A2}" destId="{FFC47E2D-9750-4902-ABCD-056F353A9656}" srcOrd="8" destOrd="0" presId="urn:microsoft.com/office/officeart/2008/layout/RadialCluster"/>
    <dgm:cxn modelId="{6516E1AD-869F-4D36-9109-954C815CC179}" type="presParOf" srcId="{6967996A-2927-42C6-A4BE-BA93F9C9F2A2}" destId="{850538AC-BE7A-4D30-99D1-C9D9D5BE760A}" srcOrd="9" destOrd="0" presId="urn:microsoft.com/office/officeart/2008/layout/RadialCluster"/>
    <dgm:cxn modelId="{78725704-FB75-441A-83E9-65E068429F3A}" type="presParOf" srcId="{6967996A-2927-42C6-A4BE-BA93F9C9F2A2}" destId="{F455FB17-A025-47E6-A39F-7968AB45A50F}" srcOrd="10" destOrd="0" presId="urn:microsoft.com/office/officeart/2008/layout/RadialCluster"/>
    <dgm:cxn modelId="{D7D03BB9-8F95-4B71-A26B-EB49560030E1}" type="presParOf" srcId="{6967996A-2927-42C6-A4BE-BA93F9C9F2A2}" destId="{7E07E216-72E2-49B3-AD33-32561F9E832E}" srcOrd="11" destOrd="0" presId="urn:microsoft.com/office/officeart/2008/layout/RadialCluster"/>
    <dgm:cxn modelId="{33DE2BB4-CB0B-48D2-8F9D-97ED830EBFB6}" type="presParOf" srcId="{6967996A-2927-42C6-A4BE-BA93F9C9F2A2}" destId="{DD13FB8B-08EC-436E-B9F6-4F5185AB99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9387-B379-4873-B2CD-F6887A0E1403}">
      <dsp:nvSpPr>
        <dsp:cNvPr id="0" name=""/>
        <dsp:cNvSpPr/>
      </dsp:nvSpPr>
      <dsp:spPr>
        <a:xfrm>
          <a:off x="2335120" y="1663384"/>
          <a:ext cx="1425758" cy="1425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Личный кабинет</a:t>
          </a:r>
          <a:endParaRPr lang="ru-RU" sz="2600" kern="1200" dirty="0"/>
        </a:p>
      </dsp:txBody>
      <dsp:txXfrm>
        <a:off x="2404720" y="1732984"/>
        <a:ext cx="1286558" cy="1286558"/>
      </dsp:txXfrm>
    </dsp:sp>
    <dsp:sp modelId="{0B001E84-8C2E-4597-A1A3-26809612989D}">
      <dsp:nvSpPr>
        <dsp:cNvPr id="0" name=""/>
        <dsp:cNvSpPr/>
      </dsp:nvSpPr>
      <dsp:spPr>
        <a:xfrm rot="16200000">
          <a:off x="2694140" y="1309525"/>
          <a:ext cx="707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7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E6A02-5DBD-41DD-BA0D-5145420C4384}">
      <dsp:nvSpPr>
        <dsp:cNvPr id="0" name=""/>
        <dsp:cNvSpPr/>
      </dsp:nvSpPr>
      <dsp:spPr>
        <a:xfrm>
          <a:off x="2570370" y="408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Услуга 1</a:t>
          </a:r>
          <a:endParaRPr lang="ru-RU" sz="2200" kern="1200" dirty="0"/>
        </a:p>
      </dsp:txBody>
      <dsp:txXfrm>
        <a:off x="2617002" y="47040"/>
        <a:ext cx="861994" cy="861994"/>
      </dsp:txXfrm>
    </dsp:sp>
    <dsp:sp modelId="{302009E7-1D41-4C82-8F41-A46964AB26E7}">
      <dsp:nvSpPr>
        <dsp:cNvPr id="0" name=""/>
        <dsp:cNvSpPr/>
      </dsp:nvSpPr>
      <dsp:spPr>
        <a:xfrm rot="19800000">
          <a:off x="3725808" y="1833796"/>
          <a:ext cx="523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35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3DEF6-8647-4AE4-94A0-C816BC4D7634}">
      <dsp:nvSpPr>
        <dsp:cNvPr id="0" name=""/>
        <dsp:cNvSpPr/>
      </dsp:nvSpPr>
      <dsp:spPr>
        <a:xfrm>
          <a:off x="4214283" y="949521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Услуга 2</a:t>
          </a:r>
          <a:endParaRPr lang="ru-RU" sz="2200" kern="1200" dirty="0"/>
        </a:p>
      </dsp:txBody>
      <dsp:txXfrm>
        <a:off x="4260915" y="996153"/>
        <a:ext cx="861994" cy="861994"/>
      </dsp:txXfrm>
    </dsp:sp>
    <dsp:sp modelId="{497CE205-98BF-4A4D-8F1B-4E24B7ECA254}">
      <dsp:nvSpPr>
        <dsp:cNvPr id="0" name=""/>
        <dsp:cNvSpPr/>
      </dsp:nvSpPr>
      <dsp:spPr>
        <a:xfrm rot="1800000">
          <a:off x="3725808" y="2918731"/>
          <a:ext cx="523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35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B90D2-ED33-4743-8B48-7055AA5E1153}">
      <dsp:nvSpPr>
        <dsp:cNvPr id="0" name=""/>
        <dsp:cNvSpPr/>
      </dsp:nvSpPr>
      <dsp:spPr>
        <a:xfrm>
          <a:off x="4214283" y="2847748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Информация</a:t>
          </a:r>
          <a:endParaRPr lang="ru-RU" sz="1100" kern="1200" dirty="0"/>
        </a:p>
      </dsp:txBody>
      <dsp:txXfrm>
        <a:off x="4260915" y="2894380"/>
        <a:ext cx="861994" cy="861994"/>
      </dsp:txXfrm>
    </dsp:sp>
    <dsp:sp modelId="{8CA22777-BAE8-4169-BA22-C0EE23A12DCA}">
      <dsp:nvSpPr>
        <dsp:cNvPr id="0" name=""/>
        <dsp:cNvSpPr/>
      </dsp:nvSpPr>
      <dsp:spPr>
        <a:xfrm rot="5400000">
          <a:off x="2694140" y="3443002"/>
          <a:ext cx="707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77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7E2D-9750-4902-ABCD-056F353A9656}">
      <dsp:nvSpPr>
        <dsp:cNvPr id="0" name=""/>
        <dsp:cNvSpPr/>
      </dsp:nvSpPr>
      <dsp:spPr>
        <a:xfrm>
          <a:off x="2570370" y="3796861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Услуга 3</a:t>
          </a:r>
          <a:endParaRPr lang="ru-RU" sz="2200" kern="1200" dirty="0"/>
        </a:p>
      </dsp:txBody>
      <dsp:txXfrm>
        <a:off x="2617002" y="3843493"/>
        <a:ext cx="861994" cy="861994"/>
      </dsp:txXfrm>
    </dsp:sp>
    <dsp:sp modelId="{850538AC-BE7A-4D30-99D1-C9D9D5BE760A}">
      <dsp:nvSpPr>
        <dsp:cNvPr id="0" name=""/>
        <dsp:cNvSpPr/>
      </dsp:nvSpPr>
      <dsp:spPr>
        <a:xfrm rot="9000000">
          <a:off x="1846645" y="2918731"/>
          <a:ext cx="523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35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FB17-A025-47E6-A39F-7968AB45A50F}">
      <dsp:nvSpPr>
        <dsp:cNvPr id="0" name=""/>
        <dsp:cNvSpPr/>
      </dsp:nvSpPr>
      <dsp:spPr>
        <a:xfrm>
          <a:off x="926458" y="2847748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Новости</a:t>
          </a:r>
          <a:endParaRPr lang="ru-RU" sz="1700" kern="1200" dirty="0"/>
        </a:p>
      </dsp:txBody>
      <dsp:txXfrm>
        <a:off x="973090" y="2894380"/>
        <a:ext cx="861994" cy="861994"/>
      </dsp:txXfrm>
    </dsp:sp>
    <dsp:sp modelId="{7E07E216-72E2-49B3-AD33-32561F9E832E}">
      <dsp:nvSpPr>
        <dsp:cNvPr id="0" name=""/>
        <dsp:cNvSpPr/>
      </dsp:nvSpPr>
      <dsp:spPr>
        <a:xfrm rot="12600000">
          <a:off x="1846645" y="1833796"/>
          <a:ext cx="523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35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3FB8B-08EC-436E-B9F6-4F5185AB99A1}">
      <dsp:nvSpPr>
        <dsp:cNvPr id="0" name=""/>
        <dsp:cNvSpPr/>
      </dsp:nvSpPr>
      <dsp:spPr>
        <a:xfrm>
          <a:off x="926458" y="949521"/>
          <a:ext cx="955258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Мои полисы</a:t>
          </a:r>
          <a:endParaRPr lang="ru-RU" sz="1900" kern="1200" dirty="0"/>
        </a:p>
      </dsp:txBody>
      <dsp:txXfrm>
        <a:off x="973090" y="996153"/>
        <a:ext cx="861994" cy="86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29FC2-9D86-40D1-92DD-3C24EDF98506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A4A0-678C-4D1D-8B6F-34FE66B7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9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клиенты, которые любят общаться с людьми (вашими сотрудниками). Звонить им на телефон или общаться лично в офисе</a:t>
            </a:r>
          </a:p>
          <a:p>
            <a:pPr marL="628650" lvl="1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позвонить и, тем более, приехать в офис сложнее, чем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залогиниться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личный кабинет и все сделать/узнать самому онлайн. Поэтому, если вы дадите возможность </a:t>
            </a:r>
          </a:p>
          <a:p>
            <a:pPr marL="628650" lvl="1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более, есть клиенты, которые не любят общаться с людьми, а любят с компьютерами - интроверты, и т.п. Продавать-то им тоже имеет смысл</a:t>
            </a:r>
          </a:p>
          <a:p>
            <a:pPr marL="628650" lvl="1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более, подрастает новое “цифровое” поколение (это поколения Y и Z, которым сейчас 30 лет и меньше), которые ожидают от каждого бренда широкую и полнофункциональную представленность 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диджитал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-среде. Такие люди не любят ходить в банки и офисы сотовых операторов ногами, предпочитают совершать операции онлайн:</a:t>
            </a:r>
          </a:p>
          <a:p>
            <a:pPr marL="1085850" lvl="2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экономит им время</a:t>
            </a:r>
          </a:p>
          <a:p>
            <a:pPr marL="1085850" lvl="2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современно</a:t>
            </a:r>
          </a:p>
          <a:p>
            <a:pPr marL="1085850" lvl="2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намного проще, чем куда-то дойти и чего-то сделать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какие-то услуги вы не можете сделать дистанционными, то подумайте, как вы их можете представить через ЛК. Варианты:</a:t>
            </a:r>
          </a:p>
          <a:p>
            <a:pPr marL="1543050" lvl="3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представить только часть этой услуги (одно или несколько звеньев полной цепочки)</a:t>
            </a:r>
          </a:p>
          <a:p>
            <a:pPr marL="1543050" lvl="3" indent="-171450" rtl="0" fontAlgn="base">
              <a:buFont typeface="Arial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бы информировать об этой услуге (и здесь ЛК смыкается с сайтом: вы должны продумать, что будет на сайте, а что в ЛК). Это могут быть одни и те же услуги, только на сайте они описаны обобщенно, для всех посетителей. А в ЛК - персонализированные предложения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rtl="0" fontAlgn="base">
              <a:buFont typeface="Arial" pitchFamily="34" charset="0"/>
              <a:buNone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 это важно сказать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отдельно? Хотя, казалось бы, это очевидно.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lvl="2" indent="0" rtl="0" fontAlgn="base">
              <a:buFont typeface="Arial" pitchFamily="34" charset="0"/>
              <a:buNone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Отрицательный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пример: у одной телекоммуникационной компании было много разных услуг.</a:t>
            </a:r>
          </a:p>
          <a:p>
            <a:pPr marL="914400" lvl="2" indent="0" rtl="0" fontAlgn="base">
              <a:buFont typeface="Arial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эти услуги делали разные подрядчики или другие компании, которых она постепенно скупала.</a:t>
            </a:r>
          </a:p>
          <a:p>
            <a:pPr marL="914400" lvl="2" indent="0" rtl="0" fontAlgn="base">
              <a:buFont typeface="Arial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итоге у этой компании стало одновременно СЕМЬ личных кабинетов!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rtl="0" fontAlgn="base">
              <a:buFont typeface="Arial" pitchFamily="34" charset="0"/>
              <a:buNone/>
            </a:pP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Хороший понятный</a:t>
            </a:r>
            <a:r>
              <a:rPr lang="ru-RU" baseline="0" dirty="0" smtClean="0"/>
              <a:t> вариант – вход в верхнем правом углу. Написано «личный кабинет» - просто и понятно.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4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похуже – не сразу можно догадаться,</a:t>
            </a:r>
            <a:r>
              <a:rPr lang="ru-RU" baseline="0" dirty="0" smtClean="0"/>
              <a:t> что там изображен ключик и что на него надо нажать.</a:t>
            </a:r>
          </a:p>
          <a:p>
            <a:r>
              <a:rPr lang="ru-RU" baseline="0" dirty="0" smtClean="0"/>
              <a:t>Желание внести украшательство ухудшило понятность.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4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Здесь есть термин «личный кабинет».</a:t>
            </a:r>
          </a:p>
          <a:p>
            <a:r>
              <a:rPr lang="ru-RU" baseline="0" dirty="0" smtClean="0"/>
              <a:t>Но вход найти сложней, т.к. пользователи привыкли искать его в стандартном месте – верхнем правом углу.</a:t>
            </a:r>
          </a:p>
          <a:p>
            <a:r>
              <a:rPr lang="ru-RU" baseline="0" dirty="0" smtClean="0"/>
              <a:t>В итоге найдут, но потратят время – сайт не так удобен, как мог бы быть.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5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Плохой пример из банковской отрасли Промсвязьбанк: при заходе не видно ни одной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Хороший пример из банковской</a:t>
            </a:r>
            <a:r>
              <a:rPr lang="ru-RU" baseline="0" dirty="0" smtClean="0"/>
              <a:t> отрасли: интернет-банк Альфа-Клик</a:t>
            </a:r>
          </a:p>
          <a:p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Отображаются текущее состояние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Приведены операции с финансами за последнее время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Приводится общий график расходов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Другой хороший пример – </a:t>
            </a:r>
            <a:r>
              <a:rPr lang="en-US" dirty="0" smtClean="0"/>
              <a:t>Google Analytics</a:t>
            </a:r>
            <a:r>
              <a:rPr lang="ru-RU" dirty="0" smtClean="0"/>
              <a:t>. Так</a:t>
            </a:r>
            <a:r>
              <a:rPr lang="ru-RU" baseline="0" dirty="0" smtClean="0"/>
              <a:t> называемые </a:t>
            </a:r>
            <a:r>
              <a:rPr lang="en-US" baseline="0" dirty="0" smtClean="0"/>
              <a:t>dashboards</a:t>
            </a:r>
            <a:r>
              <a:rPr lang="ru-RU" baseline="0" dirty="0" smtClean="0"/>
              <a:t> – «приборные панели», которые при первом заходе позволяют взглянуть на ситуацию с птичьего полета. Сразу беглым взглядом видно: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Что происходит сейчас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Что происходило за последний месяц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Куда бежать и чего делать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Там можно даже их настраивать, но </a:t>
            </a:r>
            <a:r>
              <a:rPr lang="en-US" baseline="0" dirty="0" smtClean="0"/>
              <a:t>Google Analytics</a:t>
            </a:r>
            <a:r>
              <a:rPr lang="ru-RU" baseline="0" dirty="0" smtClean="0"/>
              <a:t> – профессиональный инструмент, так что эта необходимость для ЛК физлица избыточна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47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Хороший вариант: видно все левое вертикальное</a:t>
            </a:r>
            <a:r>
              <a:rPr lang="ru-RU" baseline="0" dirty="0" smtClean="0"/>
              <a:t> меню и вся навигация понятна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Меню может быть горизонтальным, как у Альфа-Клика.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меню очень большое, как у Альфа-Клика, его можно сделать раскрывающимся.</a:t>
            </a:r>
          </a:p>
          <a:p>
            <a:r>
              <a:rPr lang="ru-RU" dirty="0" smtClean="0"/>
              <a:t>Но мы пока не знаем, есть ли у страховых компаний настолько</a:t>
            </a:r>
            <a:r>
              <a:rPr lang="ru-RU" baseline="0" dirty="0" smtClean="0"/>
              <a:t> большие и многофункциональные кабинеты, так что это решение на будущее.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Скрывать</a:t>
            </a:r>
            <a:r>
              <a:rPr lang="ru-RU" baseline="0" dirty="0" smtClean="0"/>
              <a:t> меню навигации – оправданно на телефонах.</a:t>
            </a:r>
          </a:p>
          <a:p>
            <a:r>
              <a:rPr lang="ru-RU" baseline="0" dirty="0" smtClean="0"/>
              <a:t>На </a:t>
            </a:r>
            <a:r>
              <a:rPr lang="ru-RU" baseline="0" dirty="0" err="1" smtClean="0"/>
              <a:t>десктопных</a:t>
            </a:r>
            <a:r>
              <a:rPr lang="ru-RU" baseline="0" dirty="0" smtClean="0"/>
              <a:t> компьютерах с большим экраном это не имеет смысла.</a:t>
            </a:r>
          </a:p>
          <a:p>
            <a:r>
              <a:rPr lang="ru-RU" baseline="0" dirty="0" smtClean="0"/>
              <a:t>Пользователю приходится делать больше кликов и дольше искать нужный раздел.</a:t>
            </a:r>
          </a:p>
          <a:p>
            <a:r>
              <a:rPr lang="ru-RU" baseline="0" dirty="0" smtClean="0"/>
              <a:t>Но </a:t>
            </a:r>
            <a:r>
              <a:rPr lang="ru-RU" baseline="0" dirty="0" err="1" smtClean="0"/>
              <a:t>Мастерпасс</a:t>
            </a:r>
            <a:r>
              <a:rPr lang="ru-RU" baseline="0" dirty="0" smtClean="0"/>
              <a:t> (платежный сервис от </a:t>
            </a:r>
            <a:r>
              <a:rPr lang="ru-RU" baseline="0" dirty="0" err="1" smtClean="0"/>
              <a:t>МастерКард</a:t>
            </a:r>
            <a:r>
              <a:rPr lang="ru-RU" baseline="0" dirty="0" smtClean="0"/>
              <a:t>) так делает даже на мониторе 24 дюйма.</a:t>
            </a:r>
          </a:p>
          <a:p>
            <a:r>
              <a:rPr lang="ru-RU" baseline="0" dirty="0" smtClean="0"/>
              <a:t>Это паттерн (устоявшееся интерфейсное решение) из мобильных интерфейсов, который бездумно был скопирован на </a:t>
            </a:r>
            <a:r>
              <a:rPr lang="ru-RU" baseline="0" dirty="0" err="1" smtClean="0"/>
              <a:t>десктопный</a:t>
            </a:r>
            <a:r>
              <a:rPr lang="ru-RU" baseline="0" dirty="0" smtClean="0"/>
              <a:t> интерфейс.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08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Другой интересный вариант навигации – это</a:t>
            </a:r>
            <a:r>
              <a:rPr lang="ru-RU" baseline="0" dirty="0" smtClean="0"/>
              <a:t> так называемые </a:t>
            </a:r>
            <a:r>
              <a:rPr lang="ru-RU" baseline="0" dirty="0" err="1" smtClean="0"/>
              <a:t>виджеты</a:t>
            </a:r>
            <a:r>
              <a:rPr lang="ru-RU" baseline="0" dirty="0" smtClean="0"/>
              <a:t>. В личном кабинете Мегафона все основано на таком решении.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Что такое </a:t>
            </a:r>
            <a:r>
              <a:rPr lang="ru-RU" baseline="0" dirty="0" err="1" smtClean="0"/>
              <a:t>виджет</a:t>
            </a:r>
            <a:r>
              <a:rPr lang="ru-RU" baseline="0" dirty="0" smtClean="0"/>
              <a:t> – это «плитка» стандартного размера.</a:t>
            </a:r>
          </a:p>
          <a:p>
            <a:r>
              <a:rPr lang="ru-RU" baseline="0" dirty="0" smtClean="0"/>
              <a:t>Есть минимальный размер 1 х 1, которого может быть </a:t>
            </a:r>
            <a:r>
              <a:rPr lang="ru-RU" baseline="0" dirty="0" err="1" smtClean="0"/>
              <a:t>виджет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Дальше они могут быть увеличены, если этого требует структура </a:t>
            </a:r>
            <a:r>
              <a:rPr lang="ru-RU" baseline="0" dirty="0" err="1" smtClean="0"/>
              <a:t>виджета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Могут быть прямоугольные </a:t>
            </a:r>
            <a:r>
              <a:rPr lang="ru-RU" baseline="0" dirty="0" err="1" smtClean="0"/>
              <a:t>виджеты</a:t>
            </a:r>
            <a:r>
              <a:rPr lang="ru-RU" baseline="0" dirty="0" smtClean="0"/>
              <a:t> размерами 1 х 2, 2 х 3, и так далее.</a:t>
            </a:r>
          </a:p>
          <a:p>
            <a:r>
              <a:rPr lang="ru-RU" baseline="0" dirty="0" smtClean="0"/>
              <a:t>Чем больше </a:t>
            </a:r>
            <a:r>
              <a:rPr lang="ru-RU" baseline="0" dirty="0" err="1" smtClean="0"/>
              <a:t>виджет</a:t>
            </a:r>
            <a:r>
              <a:rPr lang="ru-RU" baseline="0" dirty="0" smtClean="0"/>
              <a:t>, тем больше на нем можно разместить информации.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err="1" smtClean="0"/>
              <a:t>Виджеты</a:t>
            </a:r>
            <a:r>
              <a:rPr lang="ru-RU" baseline="0" dirty="0" smtClean="0"/>
              <a:t> Альфа-Клика.</a:t>
            </a:r>
          </a:p>
          <a:p>
            <a:r>
              <a:rPr lang="ru-RU" baseline="0" dirty="0" smtClean="0"/>
              <a:t>Маленькие, средние и большие.</a:t>
            </a:r>
          </a:p>
          <a:p>
            <a:r>
              <a:rPr lang="ru-RU" baseline="0" dirty="0" smtClean="0"/>
              <a:t>Внутри каждого </a:t>
            </a:r>
            <a:r>
              <a:rPr lang="ru-RU" baseline="0" dirty="0" err="1" smtClean="0"/>
              <a:t>виджета</a:t>
            </a:r>
            <a:r>
              <a:rPr lang="ru-RU" baseline="0" dirty="0" smtClean="0"/>
              <a:t> может быть самая разная информация: новости, графики, история операций, предложения новых продуктов и услуг.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9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ЛК МТС: также пример популярности</a:t>
            </a:r>
            <a:r>
              <a:rPr lang="ru-RU" baseline="0" dirty="0" smtClean="0"/>
              <a:t> решения с </a:t>
            </a:r>
            <a:r>
              <a:rPr lang="ru-RU" baseline="0" dirty="0" err="1" smtClean="0"/>
              <a:t>виджетами</a:t>
            </a:r>
            <a:r>
              <a:rPr lang="ru-RU" baseline="0" dirty="0" smtClean="0"/>
              <a:t>. Их можно перетаскивать с места на место. Но оформлено не так легко и изящно, как в предыдущих вариантах.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06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Плохой вариант: СК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Согаз</a:t>
            </a:r>
            <a:r>
              <a:rPr lang="ru-RU" baseline="0" dirty="0" smtClean="0"/>
              <a:t>. Новая информация и предложения появляются в разделе «Специально для вас» (обведен кружком). Но пользователь туда может и не заглянуть. А при первом заходе в ЛК ему не показывается никакой новой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23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Хороший вариант: сверху появляется блок, который сдвигает основную рабочую зону. Пока его не закроешь, он</a:t>
            </a:r>
            <a:r>
              <a:rPr lang="ru-RU" baseline="0" dirty="0" smtClean="0"/>
              <a:t> так и будет висеть сверху.</a:t>
            </a:r>
          </a:p>
          <a:p>
            <a:r>
              <a:rPr lang="ru-RU" baseline="0" dirty="0" smtClean="0"/>
              <a:t>Но лучше этим не злоупотреблять. Слишком частые и настойчивые новостные блоки мешают клиенту.</a:t>
            </a:r>
            <a:endParaRPr lang="ru-RU" dirty="0" smtClean="0"/>
          </a:p>
          <a:p>
            <a:r>
              <a:rPr lang="ru-RU" dirty="0" smtClean="0"/>
              <a:t>(личный</a:t>
            </a:r>
            <a:r>
              <a:rPr lang="ru-RU" baseline="0" dirty="0" smtClean="0"/>
              <a:t> кабинет Билайн)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1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Промсвязьбанк: при заходе в ИБ пользователь видит</a:t>
            </a:r>
            <a:r>
              <a:rPr lang="ru-RU" baseline="0" dirty="0" smtClean="0"/>
              <a:t> не основной функционал, а страницу новостей. При этом основной функционал главной страницы ему не доступен (отличие от Билайн, где функционал доступен).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18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Ренессанс</a:t>
            </a:r>
            <a:r>
              <a:rPr lang="ru-RU" baseline="0" dirty="0" smtClean="0"/>
              <a:t> Страхование – в личном кабинете есть календарь. Пользователь не понимает, зачем он нужен, какой в нем смысл.</a:t>
            </a:r>
          </a:p>
          <a:p>
            <a:r>
              <a:rPr lang="ru-RU" baseline="0" dirty="0" smtClean="0"/>
              <a:t>Позже оказалось, что можно зарегистрировать через личный кабинет страховой случай, а потом уже записаться на прием в офис.</a:t>
            </a:r>
          </a:p>
          <a:p>
            <a:r>
              <a:rPr lang="ru-RU" baseline="0" dirty="0" smtClean="0"/>
              <a:t>Это полезный функционал. Но он так плохо пояснен, что сначала просто непонятно, зачем нужен календарь.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74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Ренессанс</a:t>
            </a:r>
            <a:r>
              <a:rPr lang="ru-RU" baseline="0" dirty="0" smtClean="0"/>
              <a:t> Страхование – в личный кабинет можно добавить только полис КАСКО.</a:t>
            </a:r>
          </a:p>
          <a:p>
            <a:r>
              <a:rPr lang="ru-RU" baseline="0" dirty="0" smtClean="0"/>
              <a:t>Другие страховые продукты пользователь добавить не может.</a:t>
            </a:r>
          </a:p>
          <a:p>
            <a:r>
              <a:rPr lang="ru-RU" baseline="0" dirty="0" smtClean="0"/>
              <a:t>Это может быть полезно, как минимум, затем, чтоб кабинет подгрузил по номерам полисов все документы и позволял клиенту скачать их в нужный момент.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74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СОГАЗ: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достаточной мотивации для пользователя заполнять свой профиль - написано “вы сможете получать специальные предложения от СОГАЗ” - это фраза недостаточно продающая. Нужно показать товар лицом и его преимущества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76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ЛК должен продавать</a:t>
            </a:r>
            <a:r>
              <a:rPr lang="ru-RU" baseline="0" dirty="0" smtClean="0"/>
              <a:t>. Как он это делает? Давайте попробуем посмотреть.</a:t>
            </a:r>
          </a:p>
          <a:p>
            <a:r>
              <a:rPr lang="ru-RU" baseline="0" dirty="0" smtClean="0"/>
              <a:t>Попробуем рассчитать для себя полис «</a:t>
            </a:r>
            <a:r>
              <a:rPr lang="ru-RU" baseline="0" dirty="0" err="1" smtClean="0"/>
              <a:t>Антиклещ</a:t>
            </a:r>
            <a:r>
              <a:rPr lang="ru-RU" baseline="0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337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СОГАЗ продает</a:t>
            </a:r>
            <a:r>
              <a:rPr lang="ru-RU" baseline="0" dirty="0" smtClean="0"/>
              <a:t> через ЛК свои продукты. Можно рассчитать стоимость разных полисов. Давайте попробуем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59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Предлагается выбрать сумму страхования. Но здесь у пользователя возникает вопрос: а какая сумма ему нужна? Большинство людей не знает, сколько.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 могла бы узнать стоимость лечения от клеща и посоветовать нужный пользователю вариант, покрывающий большинство случаев.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(обосновать выбор этого варианта, не навязывая его пользователю и не убирая возможность выбрать другие варианты)</a:t>
            </a:r>
            <a:endParaRPr lang="ru-RU" b="0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590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не знаю, какое страховое покрытие и почему мне выбирать. Нужно объяснить различия между вариантами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не знает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обязан знать, что такое коллективный полис. Даже если это ваше конкурентное преимущество, вы должны его объяснить.</a:t>
            </a:r>
            <a:endParaRPr lang="ru-RU" b="0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59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ввел какие-то данные. В итоге получил стоимость полиса. Здесь это 6 500 рублей.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Дальше пользователь,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естественно, начинает пробовать изменить эту стоимость.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изменяет параметры и смотрит, как это скажется на итоговой стоимости.</a:t>
            </a: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итоговая сумма не меняется. Оказывается, нужно нажимать кнопку «Рассчитать снова». Но она не очень акцентирована здесь, ее сложно заметить. Поэтому пользователь имеет проблему.</a:t>
            </a:r>
          </a:p>
          <a:p>
            <a:pPr rtl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369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Казалось</a:t>
            </a:r>
            <a:r>
              <a:rPr lang="ru-RU" baseline="0" dirty="0" smtClean="0"/>
              <a:t> бы, мелкие придирки, но они реально мешают пользователю:</a:t>
            </a:r>
          </a:p>
          <a:p>
            <a:endParaRPr lang="ru-RU" baseline="0" dirty="0" smtClean="0"/>
          </a:p>
          <a:p>
            <a:pPr marL="228600" indent="-228600" rtl="0">
              <a:buAutoNum type="arabicPeriod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выпадающем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списке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написано “Коллективный полис”, а внизу под ним подсказка - там написано “Семейный полис”. Должно быть все одинаково.</a:t>
            </a:r>
          </a:p>
          <a:p>
            <a:pPr marL="228600" indent="-228600" rtl="0">
              <a:buAutoNum type="arabicPeriod"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AutoNum type="arabicPeriod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я открыл оба варианта и размышляю, какой выбрать, подсказка, которая поможет мне выбрать, оказывается скрытой - это проблема. Нельзя ее скрывать.</a:t>
            </a:r>
          </a:p>
          <a:p>
            <a:pPr marL="0" indent="0" rtl="0">
              <a:buNone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None/>
            </a:pP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AutoNum type="arabicPeriod"/>
            </a:pP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Зачем вы меня заставляете вписывать мое ФИО заново? Вы же его знаете.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емейл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аналогично</a:t>
            </a:r>
          </a:p>
          <a:p>
            <a:pPr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Капча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авторизованной зоне - зачем????? Делать мне больше нечего, это очень бесит.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рассчитал два полиса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Антиклещ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разными параметрами (разная страховая сумма, разный возраст).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они отображаются в списке моих сохраненных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рассчетов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абсолютно одинаковые.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Пишите параметры, по которым они различаются, прямо здесь, чтоб не нужно было заглядывать внутрь.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Иконка слева от корзины обозначает скачивание, а на самом деле приводит к открытию формы оформления заявки по сделанному расчету.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обманывает ожидания пользователей.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875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03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</a:t>
            </a:r>
            <a:r>
              <a:rPr lang="ru-RU" baseline="0" dirty="0" smtClean="0"/>
              <a:t> внимание!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Буду рад услышать ваши вопросы!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6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сказать, что в </a:t>
            </a:r>
            <a:r>
              <a:rPr lang="ru-RU" baseline="0" dirty="0" smtClean="0"/>
              <a:t>теме личных кабинетов страховые компании находятся в выгодном положении: им есть на кого ориентироваться.</a:t>
            </a:r>
          </a:p>
          <a:p>
            <a:r>
              <a:rPr lang="ru-RU" baseline="0" dirty="0" smtClean="0"/>
              <a:t>Личные кабинеты уже много лет делают телеком-компании, и они добились значительных успехов.</a:t>
            </a:r>
          </a:p>
          <a:p>
            <a:r>
              <a:rPr lang="ru-RU" baseline="0" dirty="0" smtClean="0"/>
              <a:t>Также интернет-банк – это, по сути, личный кабинет, поэтому решения можно подсматривать и там.</a:t>
            </a:r>
          </a:p>
          <a:p>
            <a:r>
              <a:rPr lang="ru-RU" baseline="0" dirty="0" smtClean="0"/>
              <a:t>Поэтому мы будем брать примеры личных кабинетов из разных отраслей.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3A4A0-678C-4D1D-8B6F-34FE66B769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56A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4348" y="2000240"/>
            <a:ext cx="6286544" cy="857256"/>
          </a:xfrm>
        </p:spPr>
        <p:txBody>
          <a:bodyPr anchor="t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928934"/>
            <a:ext cx="6286544" cy="8572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7" name="Picture 3" descr="D:\PROJECTS\UsabilityLab\презентация\UL-logo_whi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833902" cy="571504"/>
          </a:xfrm>
          <a:prstGeom prst="rect">
            <a:avLst/>
          </a:prstGeom>
          <a:noFill/>
        </p:spPr>
      </p:pic>
      <p:pic>
        <p:nvPicPr>
          <p:cNvPr id="1028" name="Picture 4" descr="D:\PROJECTS\UsabilityLab\презентация\dots.png"/>
          <p:cNvPicPr>
            <a:picLocks noChangeAspect="1" noChangeArrowheads="1"/>
          </p:cNvPicPr>
          <p:nvPr userDrawn="1"/>
        </p:nvPicPr>
        <p:blipFill>
          <a:blip r:embed="rId3"/>
          <a:srcRect l="67664"/>
          <a:stretch>
            <a:fillRect/>
          </a:stretch>
        </p:blipFill>
        <p:spPr bwMode="auto">
          <a:xfrm rot="5400000">
            <a:off x="3373171" y="1158561"/>
            <a:ext cx="2397698" cy="8429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4357694"/>
            <a:ext cx="9144000" cy="2000264"/>
          </a:xfrm>
          <a:prstGeom prst="rect">
            <a:avLst/>
          </a:prstGeom>
          <a:solidFill>
            <a:srgbClr val="12A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12A0D9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4714884"/>
            <a:ext cx="4071966" cy="1143008"/>
          </a:xfrm>
        </p:spPr>
        <p:txBody>
          <a:bodyPr anchor="ctr"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4" hasCustomPrompt="1"/>
          </p:nvPr>
        </p:nvSpPr>
        <p:spPr>
          <a:xfrm>
            <a:off x="500063" y="1428750"/>
            <a:ext cx="8143875" cy="2571754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Вставка объекта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4" y="4714884"/>
            <a:ext cx="3929090" cy="1143008"/>
          </a:xfrm>
        </p:spPr>
        <p:txBody>
          <a:bodyPr anchor="ctr"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56AF3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- зеле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572264" cy="6858000"/>
          </a:xfrm>
          <a:prstGeom prst="rect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1538" y="2571744"/>
            <a:ext cx="5278447" cy="808050"/>
          </a:xfrm>
        </p:spPr>
        <p:txBody>
          <a:bodyPr anchor="t">
            <a:normAutofit/>
          </a:bodyPr>
          <a:lstStyle>
            <a:lvl1pPr algn="r">
              <a:defRPr sz="36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err="1" smtClean="0"/>
              <a:t>заголовОК</a:t>
            </a:r>
            <a:r>
              <a:rPr lang="ru-RU" dirty="0" smtClean="0"/>
              <a:t>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71538" y="3429000"/>
            <a:ext cx="5278447" cy="114300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8" name="Picture 4" descr="D:\PROJECTS\UsabilityLab\презентация\dots.png"/>
          <p:cNvPicPr>
            <a:picLocks noChangeAspect="1" noChangeArrowheads="1"/>
          </p:cNvPicPr>
          <p:nvPr userDrawn="1"/>
        </p:nvPicPr>
        <p:blipFill>
          <a:blip r:embed="rId2">
            <a:lum bright="-24000"/>
          </a:blip>
          <a:srcRect l="57998" t="8503"/>
          <a:stretch>
            <a:fillRect/>
          </a:stretch>
        </p:blipFill>
        <p:spPr bwMode="auto">
          <a:xfrm>
            <a:off x="6715140" y="1071546"/>
            <a:ext cx="2243427" cy="5555903"/>
          </a:xfrm>
          <a:prstGeom prst="rect">
            <a:avLst/>
          </a:prstGeom>
          <a:noFill/>
        </p:spPr>
      </p:pic>
      <p:pic>
        <p:nvPicPr>
          <p:cNvPr id="9" name="Рисунок 8" descr="UL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2256854" cy="456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- голубо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572264" cy="6858000"/>
          </a:xfrm>
          <a:prstGeom prst="rect">
            <a:avLst/>
          </a:prstGeom>
          <a:solidFill>
            <a:srgbClr val="12A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71538" y="2571744"/>
            <a:ext cx="5278447" cy="808050"/>
          </a:xfrm>
        </p:spPr>
        <p:txBody>
          <a:bodyPr anchor="t">
            <a:normAutofit/>
          </a:bodyPr>
          <a:lstStyle>
            <a:lvl1pPr algn="r">
              <a:defRPr sz="3600" b="1" cap="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ru-RU" dirty="0" err="1" smtClean="0"/>
              <a:t>заголовОК</a:t>
            </a:r>
            <a:r>
              <a:rPr lang="ru-RU" dirty="0" smtClean="0"/>
              <a:t>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71538" y="3429000"/>
            <a:ext cx="5278447" cy="114300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8" name="Picture 4" descr="D:\PROJECTS\UsabilityLab\презентация\dots.png"/>
          <p:cNvPicPr>
            <a:picLocks noChangeAspect="1" noChangeArrowheads="1"/>
          </p:cNvPicPr>
          <p:nvPr userDrawn="1"/>
        </p:nvPicPr>
        <p:blipFill>
          <a:blip r:embed="rId2">
            <a:lum bright="-24000"/>
          </a:blip>
          <a:srcRect l="57998" t="8503"/>
          <a:stretch>
            <a:fillRect/>
          </a:stretch>
        </p:blipFill>
        <p:spPr bwMode="auto">
          <a:xfrm>
            <a:off x="6715140" y="1071546"/>
            <a:ext cx="2243427" cy="5555903"/>
          </a:xfrm>
          <a:prstGeom prst="rect">
            <a:avLst/>
          </a:prstGeom>
          <a:noFill/>
        </p:spPr>
      </p:pic>
      <p:pic>
        <p:nvPicPr>
          <p:cNvPr id="9" name="Рисунок 8" descr="UL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15140" y="285728"/>
            <a:ext cx="2256854" cy="456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56AF3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00063" y="1357313"/>
            <a:ext cx="8215312" cy="45005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56AF3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7" y="2143116"/>
            <a:ext cx="2428892" cy="371475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1004747" y="3738962"/>
            <a:ext cx="4215636" cy="794"/>
          </a:xfrm>
          <a:prstGeom prst="line">
            <a:avLst/>
          </a:prstGeom>
          <a:ln w="317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2143116"/>
            <a:ext cx="2428892" cy="371475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12" y="2143116"/>
            <a:ext cx="2428892" cy="371475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rot="5400000">
            <a:off x="3931899" y="3750471"/>
            <a:ext cx="4215636" cy="794"/>
          </a:xfrm>
          <a:prstGeom prst="line">
            <a:avLst/>
          </a:prstGeom>
          <a:ln w="317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8596" y="1571613"/>
            <a:ext cx="2428892" cy="571503"/>
          </a:xfrm>
        </p:spPr>
        <p:txBody>
          <a:bodyPr>
            <a:normAutofit/>
          </a:bodyPr>
          <a:lstStyle>
            <a:lvl1pPr algn="ctr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57554" y="1571612"/>
            <a:ext cx="2428892" cy="571503"/>
          </a:xfrm>
        </p:spPr>
        <p:txBody>
          <a:bodyPr>
            <a:normAutofit/>
          </a:bodyPr>
          <a:lstStyle>
            <a:lvl1pPr algn="ctr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12" y="1571612"/>
            <a:ext cx="2428892" cy="571503"/>
          </a:xfrm>
        </p:spPr>
        <p:txBody>
          <a:bodyPr>
            <a:normAutofit/>
          </a:bodyPr>
          <a:lstStyle>
            <a:lvl1pPr algn="ctr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картинки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1285860"/>
            <a:ext cx="9144000" cy="5072098"/>
          </a:xfrm>
          <a:prstGeom prst="rect">
            <a:avLst/>
          </a:prstGeom>
          <a:solidFill>
            <a:srgbClr val="12A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12A0D9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7" y="3929066"/>
            <a:ext cx="2428892" cy="192880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1004747" y="3738962"/>
            <a:ext cx="4215636" cy="794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357554" y="3929066"/>
            <a:ext cx="2428892" cy="192880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12" y="3929066"/>
            <a:ext cx="2428892" cy="1928809"/>
          </a:xfrm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rot="5400000">
            <a:off x="3931899" y="3750471"/>
            <a:ext cx="4215636" cy="794"/>
          </a:xfrm>
          <a:prstGeom prst="line">
            <a:avLst/>
          </a:prstGeom>
          <a:ln w="317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428625" y="1571625"/>
            <a:ext cx="2428875" cy="2143125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ru-RU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7"/>
          </p:nvPr>
        </p:nvSpPr>
        <p:spPr>
          <a:xfrm>
            <a:off x="3357554" y="1571612"/>
            <a:ext cx="2428875" cy="2143125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ru-RU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18"/>
          </p:nvPr>
        </p:nvSpPr>
        <p:spPr>
          <a:xfrm>
            <a:off x="6286512" y="1571612"/>
            <a:ext cx="2428875" cy="2143125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42984"/>
            <a:ext cx="9144000" cy="5214974"/>
          </a:xfrm>
          <a:prstGeom prst="rect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56AF3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00063" y="1357313"/>
            <a:ext cx="8215312" cy="45005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142984"/>
            <a:ext cx="9144000" cy="5214974"/>
          </a:xfrm>
          <a:prstGeom prst="rect">
            <a:avLst/>
          </a:prstGeom>
          <a:solidFill>
            <a:srgbClr val="12A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2547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12A0D9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3" y="3429000"/>
            <a:ext cx="4000499" cy="2428892"/>
          </a:xfrm>
        </p:spPr>
        <p:txBody>
          <a:bodyPr anchor="t"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4857750" y="1571625"/>
            <a:ext cx="3786188" cy="4286250"/>
          </a:xfrm>
        </p:spPr>
        <p:txBody>
          <a:bodyPr anchor="t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0034" y="1571612"/>
            <a:ext cx="4000499" cy="1785950"/>
          </a:xfrm>
        </p:spPr>
        <p:txBody>
          <a:bodyPr anchor="b">
            <a:normAutofit/>
          </a:bodyPr>
          <a:lstStyle>
            <a:lvl1pPr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, фон разделен попола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786314" y="0"/>
            <a:ext cx="4357686" cy="6357958"/>
          </a:xfrm>
          <a:prstGeom prst="rect">
            <a:avLst/>
          </a:prstGeom>
          <a:solidFill>
            <a:srgbClr val="56A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971924" cy="1296974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56AF31"/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429396"/>
            <a:ext cx="471462" cy="29207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F6F12FD-3B35-4276-AF90-11AB6A401A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4" y="1928802"/>
            <a:ext cx="3500462" cy="3929090"/>
          </a:xfrm>
        </p:spPr>
        <p:txBody>
          <a:bodyPr anchor="ctr"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0034" y="6429396"/>
            <a:ext cx="5500726" cy="2857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usabilitylab.ru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|  info@usabilitylab.net  |  </a:t>
            </a:r>
            <a:r>
              <a:rPr lang="ru-RU" sz="11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+7 (495) 933-01-37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500063" y="1928813"/>
            <a:ext cx="3929061" cy="3929062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AF3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BA6E-2E0A-4C25-99F9-A56BF2FA9675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12FD-3B35-4276-AF90-11AB6A401A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  <p:sldLayoutId id="2147483674" r:id="rId4"/>
    <p:sldLayoutId id="2147483687" r:id="rId5"/>
    <p:sldLayoutId id="2147483688" r:id="rId6"/>
    <p:sldLayoutId id="2147483685" r:id="rId7"/>
    <p:sldLayoutId id="2147483686" r:id="rId8"/>
    <p:sldLayoutId id="2147483692" r:id="rId9"/>
    <p:sldLayoutId id="2147483689" r:id="rId10"/>
    <p:sldLayoutId id="2147483690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8178132" cy="85725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Личные кабинеты на сайтах страховых компаний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4348" y="3219816"/>
            <a:ext cx="6286544" cy="857256"/>
          </a:xfrm>
        </p:spPr>
        <p:txBody>
          <a:bodyPr/>
          <a:lstStyle/>
          <a:p>
            <a:r>
              <a:rPr lang="ru-RU" dirty="0" smtClean="0"/>
              <a:t>Руслан Крючков</a:t>
            </a:r>
            <a:endParaRPr lang="ru-RU" dirty="0" smtClean="0"/>
          </a:p>
          <a:p>
            <a:r>
              <a:rPr lang="en-US" dirty="0" smtClean="0"/>
              <a:t>UsabilityLab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кабинет:</a:t>
            </a:r>
            <a:br>
              <a:rPr lang="ru-RU" dirty="0" smtClean="0"/>
            </a:br>
            <a:r>
              <a:rPr lang="ru-RU" dirty="0" smtClean="0"/>
              <a:t>Зачем нужен клиенту?*</a:t>
            </a:r>
            <a:br>
              <a:rPr lang="ru-RU" dirty="0" smtClean="0"/>
            </a:br>
            <a:r>
              <a:rPr lang="ru-RU" dirty="0" smtClean="0"/>
              <a:t>_______________________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*будем говорить только про физлиц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49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кабинет: Зачем нужен клиенту?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Клиент будет пользоваться личным кабинетом, если будет находить в этом </a:t>
            </a:r>
            <a:r>
              <a:rPr lang="ru-RU" sz="3600" dirty="0" smtClean="0"/>
              <a:t>смысл</a:t>
            </a:r>
          </a:p>
          <a:p>
            <a:endParaRPr lang="ru-RU" sz="3600" dirty="0" smtClean="0"/>
          </a:p>
          <a:p>
            <a:r>
              <a:rPr lang="ru-RU" sz="3600" dirty="0" smtClean="0"/>
              <a:t>Поэтому </a:t>
            </a:r>
            <a:r>
              <a:rPr lang="ru-RU" sz="3600" dirty="0" smtClean="0"/>
              <a:t>делайте личный кабинет полезным</a:t>
            </a:r>
          </a:p>
          <a:p>
            <a:endParaRPr lang="ru-RU" sz="3600" dirty="0"/>
          </a:p>
          <a:p>
            <a:r>
              <a:rPr lang="ru-RU" sz="3600" dirty="0" smtClean="0"/>
              <a:t>Как </a:t>
            </a:r>
            <a:r>
              <a:rPr lang="ru-RU" sz="3600" dirty="0" smtClean="0"/>
              <a:t>– в следующей части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39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кабинет: Зачем нужен клиенту?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Ключевой вопрос: если вы на него не ответите, никакого смысла в личном кабинете не будет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55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кабинет:</a:t>
            </a:r>
            <a:br>
              <a:rPr lang="ru-RU" dirty="0" smtClean="0"/>
            </a:br>
            <a:r>
              <a:rPr lang="ru-RU" dirty="0" smtClean="0"/>
              <a:t>Каким должен быть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– это центр управления полетами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Должен содержать все, что необходимо клиенту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20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– это центр управления полетами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Включайте в него все, что можете вынести в онлайн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8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должен быть один для всех услуг и задач клиента!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0284156"/>
              </p:ext>
            </p:extLst>
          </p:nvPr>
        </p:nvGraphicFramePr>
        <p:xfrm>
          <a:off x="1331640" y="148478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7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личный кабинет улучшит жизнь клиенту?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Храните все документы, которые могут понадобиться клиенту</a:t>
            </a:r>
          </a:p>
          <a:p>
            <a:endParaRPr lang="ru-RU" sz="3200" dirty="0" smtClean="0"/>
          </a:p>
          <a:p>
            <a:r>
              <a:rPr lang="ru-RU" sz="3200" dirty="0" smtClean="0"/>
              <a:t>Напоминайте, когда нужно заплатить</a:t>
            </a:r>
          </a:p>
          <a:p>
            <a:endParaRPr lang="ru-RU" sz="3200" dirty="0"/>
          </a:p>
          <a:p>
            <a:r>
              <a:rPr lang="ru-RU" sz="3200" dirty="0" smtClean="0"/>
              <a:t>Дайте возможность сообщить о страховом случае</a:t>
            </a:r>
          </a:p>
        </p:txBody>
      </p:sp>
    </p:spTree>
    <p:extLst>
      <p:ext uri="{BB962C8B-B14F-4D97-AF65-F5344CB8AC3E}">
        <p14:creationId xmlns:p14="http://schemas.microsoft.com/office/powerpoint/2010/main" val="14068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Регистрация и авторизация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0"/>
            <a:ext cx="7740352" cy="63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092280" y="28616"/>
            <a:ext cx="1152128" cy="476672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кабинет:</a:t>
            </a:r>
            <a:br>
              <a:rPr lang="ru-RU" dirty="0" smtClean="0"/>
            </a:br>
            <a:r>
              <a:rPr lang="ru-RU" dirty="0" smtClean="0"/>
              <a:t>Что это?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3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6" y="0"/>
            <a:ext cx="8456266" cy="63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884368" y="44624"/>
            <a:ext cx="115212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7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0"/>
            <a:ext cx="8735145" cy="62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42776" y="1124744"/>
            <a:ext cx="1952959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7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для авторизации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7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выбрать логин?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Плохие варианты (их никто не запомнит):</a:t>
            </a:r>
          </a:p>
          <a:p>
            <a:r>
              <a:rPr lang="ru-RU" sz="2800" dirty="0" smtClean="0"/>
              <a:t>Номер договора</a:t>
            </a:r>
          </a:p>
          <a:p>
            <a:r>
              <a:rPr lang="ru-RU" sz="2800" dirty="0" smtClean="0"/>
              <a:t>Случайный набор букв и цифр, генерируемый компьютером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Хорошие варианты (их помнят все):</a:t>
            </a:r>
          </a:p>
          <a:p>
            <a:r>
              <a:rPr lang="ru-RU" sz="2800" dirty="0" smtClean="0"/>
              <a:t>Адрес электронной почты</a:t>
            </a:r>
          </a:p>
          <a:p>
            <a:r>
              <a:rPr lang="ru-RU" sz="2800" dirty="0" smtClean="0"/>
              <a:t>Номер телефона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084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Главная страница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6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Давать ответ на вопросы: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Давать ответ на вопросы:</a:t>
            </a:r>
          </a:p>
          <a:p>
            <a:r>
              <a:rPr lang="ru-RU" dirty="0" smtClean="0"/>
              <a:t>Как у меня дела</a:t>
            </a:r>
          </a:p>
          <a:p>
            <a:r>
              <a:rPr lang="ru-RU" dirty="0" smtClean="0"/>
              <a:t>Что и когда я должен сделать (внести платеж, связаться со страховой компанией, продлить полис)</a:t>
            </a:r>
          </a:p>
          <a:p>
            <a:r>
              <a:rPr lang="ru-RU" dirty="0" smtClean="0"/>
              <a:t>Что происходило в последнее время (история операций)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Легко и быстро сообщить о страховом случае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Изучить новости, которые для клиента важны </a:t>
            </a:r>
            <a:r>
              <a:rPr lang="ru-RU" dirty="0" smtClean="0"/>
              <a:t>(изменения правил, появление новых страховых продуктов, и т.п.)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827288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208912" cy="63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00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" y="-13309"/>
            <a:ext cx="9143612" cy="61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25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8616306" cy="63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4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/>
          </a:bodyPr>
          <a:lstStyle/>
          <a:p>
            <a:r>
              <a:rPr lang="ru-RU" dirty="0" smtClean="0"/>
              <a:t>Навигация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знают, но надо проговорить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Раздел на сайте страховой компании</a:t>
            </a:r>
          </a:p>
          <a:p>
            <a:endParaRPr lang="ru-RU" sz="2800" dirty="0" smtClean="0"/>
          </a:p>
          <a:p>
            <a:r>
              <a:rPr lang="ru-RU" sz="2800" dirty="0" smtClean="0"/>
              <a:t>Доступен через интернет (как и сайт)</a:t>
            </a:r>
          </a:p>
          <a:p>
            <a:endParaRPr lang="ru-RU" sz="2800" dirty="0" smtClean="0"/>
          </a:p>
          <a:p>
            <a:r>
              <a:rPr lang="ru-RU" sz="2800" dirty="0" smtClean="0"/>
              <a:t>Содержит личную информацию, которая может быть конфиденциальной</a:t>
            </a:r>
          </a:p>
          <a:p>
            <a:endParaRPr lang="ru-RU" sz="2800" dirty="0" smtClean="0"/>
          </a:p>
          <a:p>
            <a:r>
              <a:rPr lang="ru-RU" sz="2800" dirty="0" smtClean="0"/>
              <a:t>Попасть туда можно только зная логин и пароль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14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8208912" cy="63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6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" y="2348879"/>
            <a:ext cx="9092256" cy="1185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04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" y="140672"/>
            <a:ext cx="7879904" cy="1027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 bwMode="auto">
          <a:xfrm>
            <a:off x="614992" y="1628800"/>
            <a:ext cx="7879904" cy="4278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587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178"/>
            <a:ext cx="4416965" cy="47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23" y="929179"/>
            <a:ext cx="4427277" cy="47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4" y="246976"/>
            <a:ext cx="4032448" cy="5760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Меню навигации открыто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723" y="260648"/>
            <a:ext cx="4032448" cy="5760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Меню навигации спрятано</a:t>
            </a:r>
          </a:p>
        </p:txBody>
      </p:sp>
    </p:spTree>
    <p:extLst>
      <p:ext uri="{BB962C8B-B14F-4D97-AF65-F5344CB8AC3E}">
        <p14:creationId xmlns:p14="http://schemas.microsoft.com/office/powerpoint/2010/main" val="253255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9EC8~1.KRY\AppData\Local\Temp\SNAGHTMLd6ce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8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1" y="2232884"/>
            <a:ext cx="5288801" cy="256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2883"/>
            <a:ext cx="2548240" cy="256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Виджеты</a:t>
            </a:r>
            <a:r>
              <a:rPr lang="ru-RU" dirty="0" smtClean="0"/>
              <a:t> Мегафона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941168"/>
            <a:ext cx="2548240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Виджет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 х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1671" y="4941168"/>
            <a:ext cx="2548240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Виджет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 х 2</a:t>
            </a:r>
          </a:p>
        </p:txBody>
      </p:sp>
    </p:spTree>
    <p:extLst>
      <p:ext uri="{BB962C8B-B14F-4D97-AF65-F5344CB8AC3E}">
        <p14:creationId xmlns:p14="http://schemas.microsoft.com/office/powerpoint/2010/main" val="56703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Виджеты</a:t>
            </a:r>
            <a:r>
              <a:rPr lang="ru-RU" dirty="0" smtClean="0"/>
              <a:t> Альфа-Клика</a:t>
            </a:r>
            <a:br>
              <a:rPr lang="ru-RU" dirty="0" smtClean="0"/>
            </a:br>
            <a:r>
              <a:rPr lang="ru-RU" dirty="0" smtClean="0"/>
              <a:t>(интернет-банк Альфа-Банка)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6" y="3138737"/>
            <a:ext cx="2350600" cy="1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4087"/>
            <a:ext cx="3194831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6887"/>
            <a:ext cx="2350601" cy="265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8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R9EC8~1.KRY\AppData\Local\Temp\SNAGHTMLaf11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0"/>
          <a:stretch/>
        </p:blipFill>
        <p:spPr bwMode="auto">
          <a:xfrm>
            <a:off x="755576" y="0"/>
            <a:ext cx="7812360" cy="6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3538736" cy="72547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/>
              <a:t>Виджеты</a:t>
            </a:r>
            <a:r>
              <a:rPr lang="ru-RU" dirty="0" smtClean="0"/>
              <a:t> МТС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7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и новости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7560" y="2492896"/>
            <a:ext cx="151216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6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 главных функции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самообслуживание</a:t>
            </a:r>
            <a:r>
              <a:rPr lang="ru-RU" sz="2800" dirty="0"/>
              <a:t> (</a:t>
            </a:r>
            <a:r>
              <a:rPr lang="ru-RU" sz="2800" dirty="0" err="1"/>
              <a:t>инфосервисы</a:t>
            </a:r>
            <a:r>
              <a:rPr lang="ru-RU" sz="2800" dirty="0"/>
              <a:t>, управление текущими услугами, оплата)</a:t>
            </a:r>
          </a:p>
          <a:p>
            <a:endParaRPr lang="ru-RU" sz="2800" dirty="0" smtClean="0"/>
          </a:p>
          <a:p>
            <a:r>
              <a:rPr lang="ru-RU" sz="2800" b="1" dirty="0" smtClean="0"/>
              <a:t>коммуникации</a:t>
            </a:r>
            <a:r>
              <a:rPr lang="ru-RU" sz="2800" dirty="0" smtClean="0"/>
              <a:t> </a:t>
            </a:r>
            <a:r>
              <a:rPr lang="ru-RU" sz="2800" dirty="0"/>
              <a:t>(реклама, уведомления, персональные предложения, новости, рассылка, обращения)</a:t>
            </a:r>
          </a:p>
          <a:p>
            <a:endParaRPr lang="ru-RU" sz="2800" dirty="0" smtClean="0"/>
          </a:p>
          <a:p>
            <a:r>
              <a:rPr lang="ru-RU" sz="2800" b="1" dirty="0"/>
              <a:t>продажи новых </a:t>
            </a:r>
            <a:r>
              <a:rPr lang="ru-RU" sz="2800" b="1" dirty="0" smtClean="0"/>
              <a:t>услуг</a:t>
            </a:r>
            <a:r>
              <a:rPr lang="ru-RU" sz="2800" dirty="0" smtClean="0"/>
              <a:t> (все хотят, но пока очень мало получается)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17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10" y="0"/>
            <a:ext cx="6294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38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431324" cy="614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87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Полезность для клиента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6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46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521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309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3.googleusercontent.com/3CLIggn-Fs8imAWCQQGRpg05QERRSm2X2yDs-VQz_BjXq5mHYmnQosxFKvEg8Jvw3vttYfHMF9MvdnuGENkGVHdlS-exQ6VZtXDWdw90wcrXa2XgiBCOcZNvbJxnEjZO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97"/>
            <a:ext cx="9144000" cy="68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84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Транзакции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86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-1128"/>
            <a:ext cx="9136016" cy="580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87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5.googleusercontent.com/kmJ6URis82ty91MEFLWCaSeUxij0NyXmMS3DqT-OasvWnSYQlhQVEA2u7BuYkOiP1CgzaAiq9IjU3Uv7HjRsV1acemxFE140OaNk_uLspu0v2KfSDniFGkEZUhCRw4CU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8531"/>
            <a:ext cx="9146212" cy="67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74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6.googleusercontent.com/57S-8w0am3uik3KyF0Xvx1EpQklV3_-EDQcRIEgByCjo9OgYH0rxvBTBHCe6zyXLVLuo1Kcgo7AIu-PxFHa0j4eqgjyoUIcnh-ZuI6qNOiw8XaLlRn7T2qrXNbTSaqvcA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70871" r="1930" b="1222"/>
          <a:stretch/>
        </p:blipFill>
        <p:spPr bwMode="auto">
          <a:xfrm>
            <a:off x="621793" y="1988839"/>
            <a:ext cx="8019288" cy="26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6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кабинет:</a:t>
            </a:r>
            <a:br>
              <a:rPr lang="ru-RU" dirty="0" smtClean="0"/>
            </a:br>
            <a:r>
              <a:rPr lang="ru-RU" dirty="0" smtClean="0"/>
              <a:t>Зачем нужен Компании?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4.googleusercontent.com/w6fe78G8lXTD9PzzaJGtTHwu9EMIrR_nb4kNHdPOq7LkwSdtY8V3mPVEMJ4PSlB4gxtIfUhNd7On8-ZIiecNqGrrO-9poOleRvbIYA8t8_8nsH7nsC_mr3Jl-ze7ixLTq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4073" r="1396"/>
          <a:stretch/>
        </p:blipFill>
        <p:spPr bwMode="auto">
          <a:xfrm>
            <a:off x="467544" y="859536"/>
            <a:ext cx="8083297" cy="47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83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5.googleusercontent.com/R3w0lBrlW1bLVjB0tGBa5W16v_B8cjaKf4tOE3e_JURjfMuCA3POPD5vIXsm3HXnwFimNRtOnyspf4xIwo8W5GrC1wnVx-FhGJ_KOMdkm5UTi0Mz8KHgT3fHNOmmb31n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6771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lh5.googleusercontent.com/ErllAwvhLOEJzqh13swL6ljuoSORNLBi7BULn37O1oiYA6oQzsVLlB0Oa9Es09nx02ajDN2iVi32zjO-uBNbFdinTbhDewE7hlBporh6VqDZR0FxtEr01_UUNXxL-_aZ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2852936"/>
            <a:ext cx="76676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45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9kO371WtPCCsdDI8Yf9H6l9VLYH92d8NYOtm2TTcGh6L8btrLlUC5ePatmTokTqhVzbWdwU9JyyB-ec_ol-3vD20fZuC-HAjz3l1hZrBfXfJ_a5oALkTDa22GvD11CWo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801"/>
            <a:ext cx="9144000" cy="55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Экономьте усилия клиента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83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5.googleusercontent.com/acIF3IKqO13hJXD4dfIZbltr04FhlzDxhYXNnaMzDK633kAatO3se3SSDd2yElFcaQJ5YRKDarwEpBE5h0NdwlFZbyom8o5c1X6iPSq001BIanvGZGO13Sp7PTb2YKCQ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4" y="548680"/>
            <a:ext cx="9169088" cy="52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6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Хотите эффективный личный кабинет?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Исследование потребностей аудитории</a:t>
            </a:r>
          </a:p>
          <a:p>
            <a:endParaRPr lang="ru-RU" sz="3200" dirty="0"/>
          </a:p>
          <a:p>
            <a:r>
              <a:rPr lang="ru-RU" sz="3200" dirty="0" smtClean="0"/>
              <a:t>Проектирование пользовательского взаимодействия</a:t>
            </a:r>
          </a:p>
          <a:p>
            <a:endParaRPr lang="ru-RU" sz="3200" dirty="0"/>
          </a:p>
          <a:p>
            <a:r>
              <a:rPr lang="ru-RU" sz="3200" dirty="0" smtClean="0"/>
              <a:t>Юзабилити-тестирование на пользователях</a:t>
            </a:r>
          </a:p>
        </p:txBody>
      </p:sp>
    </p:spTree>
    <p:extLst>
      <p:ext uri="{BB962C8B-B14F-4D97-AF65-F5344CB8AC3E}">
        <p14:creationId xmlns:p14="http://schemas.microsoft.com/office/powerpoint/2010/main" val="4273113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5674642"/>
          </a:xfrm>
        </p:spPr>
        <p:txBody>
          <a:bodyPr anchor="ctr">
            <a:normAutofit/>
          </a:bodyPr>
          <a:lstStyle/>
          <a:p>
            <a:r>
              <a:rPr lang="ru-RU" sz="4800" dirty="0" smtClean="0"/>
              <a:t>Спасибо</a:t>
            </a:r>
            <a:br>
              <a:rPr lang="ru-RU" sz="4800" dirty="0" smtClean="0"/>
            </a:br>
            <a:r>
              <a:rPr lang="ru-RU" sz="4800" dirty="0" smtClean="0"/>
              <a:t>за внимание!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Вопросы?</a:t>
            </a:r>
            <a:endParaRPr lang="ru-RU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43504" y="1412776"/>
            <a:ext cx="3892992" cy="3024336"/>
          </a:xfrm>
        </p:spPr>
        <p:txBody>
          <a:bodyPr>
            <a:noAutofit/>
          </a:bodyPr>
          <a:lstStyle/>
          <a:p>
            <a:pPr marL="0" indent="0"/>
            <a:endParaRPr lang="ru-RU" sz="2400" dirty="0" smtClean="0"/>
          </a:p>
          <a:p>
            <a:pPr marL="0" indent="0"/>
            <a:r>
              <a:rPr lang="ru-RU" sz="2400" dirty="0" smtClean="0"/>
              <a:t>Руслан Крючков</a:t>
            </a:r>
            <a:endParaRPr lang="en-US" sz="2400" dirty="0" smtClean="0"/>
          </a:p>
          <a:p>
            <a:pPr marL="0" indent="0"/>
            <a:endParaRPr lang="ru-RU" sz="2400" dirty="0" smtClean="0"/>
          </a:p>
          <a:p>
            <a:pPr marL="0" indent="0"/>
            <a:r>
              <a:rPr lang="ru-RU" sz="2400" dirty="0" smtClean="0"/>
              <a:t>Ведущий специалист </a:t>
            </a:r>
            <a:r>
              <a:rPr lang="en-US" sz="2400" dirty="0" smtClean="0"/>
              <a:t>UsabilityLab</a:t>
            </a:r>
            <a:endParaRPr lang="ru-RU" sz="2400" dirty="0" smtClean="0"/>
          </a:p>
          <a:p>
            <a:pPr marL="0" indent="0"/>
            <a:endParaRPr lang="ru-RU" sz="2400" dirty="0"/>
          </a:p>
          <a:p>
            <a:pPr marL="0" indent="0"/>
            <a:r>
              <a:rPr lang="en-US" sz="2400" dirty="0" smtClean="0"/>
              <a:t>r.krychkov@usabilitylab.net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72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Снижение нагрузки на </a:t>
            </a:r>
            <a:r>
              <a:rPr lang="en-US" sz="2400" dirty="0" smtClean="0"/>
              <a:t>client service department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Клиент может все узнать не обращаясь в офис СК</a:t>
            </a:r>
          </a:p>
          <a:p>
            <a:endParaRPr lang="ru-RU" sz="2800" dirty="0"/>
          </a:p>
          <a:p>
            <a:r>
              <a:rPr lang="ru-RU" sz="2800" dirty="0" smtClean="0"/>
              <a:t>Экономия на </a:t>
            </a:r>
            <a:r>
              <a:rPr lang="ru-RU" sz="2800" dirty="0" err="1" smtClean="0"/>
              <a:t>колл</a:t>
            </a:r>
            <a:r>
              <a:rPr lang="ru-RU" sz="2800" dirty="0" smtClean="0"/>
              <a:t>-центре</a:t>
            </a:r>
          </a:p>
          <a:p>
            <a:endParaRPr lang="ru-RU" sz="2800" dirty="0"/>
          </a:p>
          <a:p>
            <a:r>
              <a:rPr lang="ru-RU" sz="2800" dirty="0" smtClean="0"/>
              <a:t>Экономия на клиентских офисах компании и времени сотрудников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4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Канал коммуникации с клиентом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Клиент дольше и чаще контактирует с компанией</a:t>
            </a:r>
          </a:p>
          <a:p>
            <a:endParaRPr lang="ru-RU" sz="2800" dirty="0"/>
          </a:p>
          <a:p>
            <a:r>
              <a:rPr lang="ru-RU" sz="2800" dirty="0" smtClean="0"/>
              <a:t>Держать клиента в курсе услуг, изменений, предложений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81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Продажи новых услуг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Пока все только начинается, но возможность интересная.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15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71744"/>
            <a:ext cx="5666417" cy="808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кабинет:</a:t>
            </a:r>
            <a:br>
              <a:rPr lang="ru-RU" dirty="0" smtClean="0"/>
            </a:br>
            <a:r>
              <a:rPr lang="ru-RU" dirty="0" smtClean="0"/>
              <a:t>каким должен быть?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1977</Words>
  <Application>Microsoft Office PowerPoint</Application>
  <PresentationFormat>Экран (4:3)</PresentationFormat>
  <Paragraphs>261</Paragraphs>
  <Slides>55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Личные кабинеты на сайтах страховых компаний</vt:lpstr>
      <vt:lpstr>Личный кабинет: Что это?</vt:lpstr>
      <vt:lpstr>Все знают, но надо проговорить</vt:lpstr>
      <vt:lpstr>Три главных функции</vt:lpstr>
      <vt:lpstr>Личный кабинет: Зачем нужен Компании?</vt:lpstr>
      <vt:lpstr>Снижение нагрузки на client service department</vt:lpstr>
      <vt:lpstr>Канал коммуникации с клиентом</vt:lpstr>
      <vt:lpstr>Продажи новых услуг</vt:lpstr>
      <vt:lpstr>Личный кабинет: каким должен быть?</vt:lpstr>
      <vt:lpstr>Личный кабинет: Зачем нужен клиенту?* _______________________ *будем говорить только про физлиц</vt:lpstr>
      <vt:lpstr>Личный кабинет: Зачем нужен клиенту?</vt:lpstr>
      <vt:lpstr>Личный кабинет: Зачем нужен клиенту?</vt:lpstr>
      <vt:lpstr>Личный кабинет: Каким должен быть</vt:lpstr>
      <vt:lpstr>Личный кабинет – это центр управления полетами</vt:lpstr>
      <vt:lpstr>Личный кабинет – это центр управления полетами</vt:lpstr>
      <vt:lpstr>Личный кабинет должен быть один для всех услуг и задач клиента!</vt:lpstr>
      <vt:lpstr>Как личный кабинет улучшит жизнь клиенту?</vt:lpstr>
      <vt:lpstr>Регистрация и авторизация</vt:lpstr>
      <vt:lpstr>Презентация PowerPoint</vt:lpstr>
      <vt:lpstr>Презентация PowerPoint</vt:lpstr>
      <vt:lpstr>Презентация PowerPoint</vt:lpstr>
      <vt:lpstr>Информация для авторизации</vt:lpstr>
      <vt:lpstr>Какой выбрать логин?</vt:lpstr>
      <vt:lpstr>Главная страница</vt:lpstr>
      <vt:lpstr>Давать ответ на вопросы:</vt:lpstr>
      <vt:lpstr>Презентация PowerPoint</vt:lpstr>
      <vt:lpstr>Презентация PowerPoint</vt:lpstr>
      <vt:lpstr>Презентация PowerPoint</vt:lpstr>
      <vt:lpstr>Навигация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Виджеты Мегафона</vt:lpstr>
      <vt:lpstr>Виджеты Альфа-Клика (интернет-банк Альфа-Банка)</vt:lpstr>
      <vt:lpstr>Виджеты МТС</vt:lpstr>
      <vt:lpstr>Информация и новости</vt:lpstr>
      <vt:lpstr>Презентация PowerPoint</vt:lpstr>
      <vt:lpstr>Презентация PowerPoint</vt:lpstr>
      <vt:lpstr>Презентация PowerPoint</vt:lpstr>
      <vt:lpstr>Полезность для клиента</vt:lpstr>
      <vt:lpstr>Презентация PowerPoint</vt:lpstr>
      <vt:lpstr>Презентация PowerPoint</vt:lpstr>
      <vt:lpstr>Презентация PowerPoint</vt:lpstr>
      <vt:lpstr>Транзакции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Экономьте усилия клиента</vt:lpstr>
      <vt:lpstr>Презентация PowerPoint</vt:lpstr>
      <vt:lpstr>Хотите эффективный личный кабинет?</vt:lpstr>
      <vt:lpstr>Спасибо за внимание!  Вопросы?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Adrian</cp:lastModifiedBy>
  <cp:revision>164</cp:revision>
  <dcterms:created xsi:type="dcterms:W3CDTF">2014-01-29T08:46:19Z</dcterms:created>
  <dcterms:modified xsi:type="dcterms:W3CDTF">2014-10-06T14:59:18Z</dcterms:modified>
</cp:coreProperties>
</file>